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9"/>
  </p:notesMasterIdLst>
  <p:handoutMasterIdLst>
    <p:handoutMasterId r:id="rId30"/>
  </p:handoutMasterIdLst>
  <p:sldIdLst>
    <p:sldId id="257" r:id="rId6"/>
    <p:sldId id="310" r:id="rId7"/>
    <p:sldId id="311" r:id="rId8"/>
    <p:sldId id="312" r:id="rId9"/>
    <p:sldId id="313" r:id="rId10"/>
    <p:sldId id="315" r:id="rId11"/>
    <p:sldId id="316" r:id="rId12"/>
    <p:sldId id="309" r:id="rId13"/>
    <p:sldId id="258" r:id="rId14"/>
    <p:sldId id="303" r:id="rId15"/>
    <p:sldId id="304" r:id="rId16"/>
    <p:sldId id="317" r:id="rId17"/>
    <p:sldId id="318" r:id="rId18"/>
    <p:sldId id="285" r:id="rId19"/>
    <p:sldId id="305" r:id="rId20"/>
    <p:sldId id="289" r:id="rId21"/>
    <p:sldId id="268" r:id="rId22"/>
    <p:sldId id="273" r:id="rId23"/>
    <p:sldId id="274" r:id="rId24"/>
    <p:sldId id="292" r:id="rId25"/>
    <p:sldId id="297" r:id="rId26"/>
    <p:sldId id="308" r:id="rId27"/>
    <p:sldId id="301" r:id="rId28"/>
  </p:sldIdLst>
  <p:sldSz cx="9144000" cy="6858000" type="screen4x3"/>
  <p:notesSz cx="6810375" cy="9942513"/>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8" charset="-128"/>
        <a:cs typeface="+mn-cs"/>
      </a:defRPr>
    </a:lvl5pPr>
    <a:lvl6pPr marL="2286000" algn="l" defTabSz="914400" rtl="0" eaLnBrk="1" latinLnBrk="0" hangingPunct="1">
      <a:defRPr sz="2400" kern="1200">
        <a:solidFill>
          <a:schemeClr val="tx1"/>
        </a:solidFill>
        <a:latin typeface="Arial" charset="0"/>
        <a:ea typeface="ヒラギノ角ゴ Pro W3" pitchFamily="-128" charset="-128"/>
        <a:cs typeface="+mn-cs"/>
      </a:defRPr>
    </a:lvl6pPr>
    <a:lvl7pPr marL="2743200" algn="l" defTabSz="914400" rtl="0" eaLnBrk="1" latinLnBrk="0" hangingPunct="1">
      <a:defRPr sz="2400" kern="1200">
        <a:solidFill>
          <a:schemeClr val="tx1"/>
        </a:solidFill>
        <a:latin typeface="Arial" charset="0"/>
        <a:ea typeface="ヒラギノ角ゴ Pro W3" pitchFamily="-128" charset="-128"/>
        <a:cs typeface="+mn-cs"/>
      </a:defRPr>
    </a:lvl7pPr>
    <a:lvl8pPr marL="3200400" algn="l" defTabSz="914400" rtl="0" eaLnBrk="1" latinLnBrk="0" hangingPunct="1">
      <a:defRPr sz="2400" kern="1200">
        <a:solidFill>
          <a:schemeClr val="tx1"/>
        </a:solidFill>
        <a:latin typeface="Arial" charset="0"/>
        <a:ea typeface="ヒラギノ角ゴ Pro W3" pitchFamily="-128" charset="-128"/>
        <a:cs typeface="+mn-cs"/>
      </a:defRPr>
    </a:lvl8pPr>
    <a:lvl9pPr marL="3657600" algn="l" defTabSz="914400" rtl="0" eaLnBrk="1" latinLnBrk="0" hangingPunct="1">
      <a:defRPr sz="2400" kern="1200">
        <a:solidFill>
          <a:schemeClr val="tx1"/>
        </a:solidFill>
        <a:latin typeface="Arial" charset="0"/>
        <a:ea typeface="ヒラギノ角ゴ Pro W3" pitchFamily="-128" charset="-128"/>
        <a:cs typeface="+mn-cs"/>
      </a:defRPr>
    </a:lvl9pPr>
  </p:defaultTextStyle>
  <p:extLst>
    <p:ext uri="{EFAFB233-063F-42B5-8137-9DF3F51BA10A}">
      <p15:sldGuideLst xmlns:p15="http://schemas.microsoft.com/office/powerpoint/2012/main">
        <p15:guide id="1" orient="horz" pos="1588">
          <p15:clr>
            <a:srgbClr val="A4A3A4"/>
          </p15:clr>
        </p15:guide>
        <p15:guide id="2" pos="4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00478C"/>
    <a:srgbClr val="00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E9EE7-009D-6BFD-F316-1FCC2695788D}" v="90" dt="2021-03-16T15:51:11.619"/>
    <p1510:client id="{CEE933BE-FC10-42F5-AD1C-E4850160A345}" v="1" dt="2021-03-16T15:54:22.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82373" autoAdjust="0"/>
  </p:normalViewPr>
  <p:slideViewPr>
    <p:cSldViewPr snapToGrid="0">
      <p:cViewPr varScale="1">
        <p:scale>
          <a:sx n="88" d="100"/>
          <a:sy n="88" d="100"/>
        </p:scale>
        <p:origin x="822" y="78"/>
      </p:cViewPr>
      <p:guideLst>
        <p:guide orient="horz" pos="1588"/>
        <p:guide pos="480"/>
      </p:guideLst>
    </p:cSldViewPr>
  </p:slideViewPr>
  <p:outlineViewPr>
    <p:cViewPr>
      <p:scale>
        <a:sx n="33" d="100"/>
        <a:sy n="33" d="100"/>
      </p:scale>
      <p:origin x="0" y="1899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0" d="100"/>
          <a:sy n="60" d="100"/>
        </p:scale>
        <p:origin x="-2490"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EBB4E28A-C46B-42F5-9E58-65B5DC07E6B3}" type="datetimeFigureOut">
              <a:rPr lang="en-GB" smtClean="0"/>
              <a:pPr/>
              <a:t>25/03/2021</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54C7394-8A59-44FF-8B73-2C1811D68B64}" type="slidenum">
              <a:rPr lang="en-GB" smtClean="0"/>
              <a:pPr/>
              <a:t>‹#›</a:t>
            </a:fld>
            <a:endParaRPr lang="en-GB"/>
          </a:p>
        </p:txBody>
      </p:sp>
    </p:spTree>
    <p:extLst>
      <p:ext uri="{BB962C8B-B14F-4D97-AF65-F5344CB8AC3E}">
        <p14:creationId xmlns:p14="http://schemas.microsoft.com/office/powerpoint/2010/main" val="1458125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84177F9-29B6-4C00-9754-4074FE1E65BA}" type="datetimeFigureOut">
              <a:rPr lang="en-GB" smtClean="0"/>
              <a:pPr/>
              <a:t>25/03/2021</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3875025-68D8-4AB3-8E27-6CDBFE07B16F}" type="slidenum">
              <a:rPr lang="en-GB" smtClean="0"/>
              <a:pPr/>
              <a:t>‹#›</a:t>
            </a:fld>
            <a:endParaRPr lang="en-GB"/>
          </a:p>
        </p:txBody>
      </p:sp>
    </p:spTree>
    <p:extLst>
      <p:ext uri="{BB962C8B-B14F-4D97-AF65-F5344CB8AC3E}">
        <p14:creationId xmlns:p14="http://schemas.microsoft.com/office/powerpoint/2010/main" val="198499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1</a:t>
            </a:fld>
            <a:endParaRPr lang="en-GB"/>
          </a:p>
        </p:txBody>
      </p:sp>
    </p:spTree>
    <p:extLst>
      <p:ext uri="{BB962C8B-B14F-4D97-AF65-F5344CB8AC3E}">
        <p14:creationId xmlns:p14="http://schemas.microsoft.com/office/powerpoint/2010/main" val="273153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Flooding is becoming more frequent.  There are</a:t>
            </a:r>
            <a:r>
              <a:rPr lang="en-GB" baseline="0" dirty="0"/>
              <a:t> numerous reasons for this including natural and man made.  For example </a:t>
            </a:r>
            <a:r>
              <a:rPr lang="en-GB" dirty="0"/>
              <a:t>the need for more housing means housing being built closer to known flood plains and people using more hard landscaping reducing natural drainage increasing pressure</a:t>
            </a:r>
            <a:r>
              <a:rPr lang="en-GB" baseline="0" dirty="0"/>
              <a:t> on drainage systems. </a:t>
            </a:r>
            <a:r>
              <a:rPr lang="en-GB" dirty="0"/>
              <a:t>More than 12% of the UK population now live in areas at risk of flooding from rivers or the sea which can cause drowning. </a:t>
            </a:r>
          </a:p>
          <a:p>
            <a:r>
              <a:rPr lang="en-GB" baseline="0" dirty="0"/>
              <a:t>Ask for pupils experience in floods as most will have been directly impacted or will know family or friends who have been.</a:t>
            </a:r>
            <a:endParaRPr lang="en-GB" baseline="0" dirty="0">
              <a:cs typeface="Calibri"/>
            </a:endParaRPr>
          </a:p>
          <a:p>
            <a:r>
              <a:rPr lang="en-GB" baseline="0" dirty="0"/>
              <a:t>It can seem exciting, after all, it isn’t every day that you see someone canoeing up the high street (Catterick Village), however....</a:t>
            </a:r>
          </a:p>
          <a:p>
            <a:endParaRPr lang="en-GB" dirty="0"/>
          </a:p>
          <a:p>
            <a:r>
              <a:rPr lang="en-GB" dirty="0"/>
              <a:t>Whether there are swollen rivers or general floodwater on roads and pathways, it is vital people follow simple, common sense, steps during periods of flooding to help ensure they, and their families, stay safe.</a:t>
            </a:r>
          </a:p>
          <a:p>
            <a:endParaRPr lang="en-GB" dirty="0"/>
          </a:p>
          <a:p>
            <a:r>
              <a:rPr lang="en-GB" dirty="0"/>
              <a:t>It is often tempting to take a look at rivers at their peak but this can be dangerous, and drivers may take risks driving through floodwater, unaware of levels of depth. It is vital not to underestimate the power of floodwater.</a:t>
            </a:r>
          </a:p>
          <a:p>
            <a:endParaRPr lang="en-GB" dirty="0"/>
          </a:p>
          <a:p>
            <a:endParaRPr lang="en-GB" dirty="0"/>
          </a:p>
          <a:p>
            <a:endParaRPr lang="en-GB" dirty="0"/>
          </a:p>
          <a:p>
            <a:r>
              <a:rPr lang="en-GB" dirty="0"/>
              <a:t>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32E0074-1A7E-4AA7-BE52-50ACFF505C67}" type="slidenum">
              <a:rPr lang="en-GB" smtClean="0"/>
              <a:pPr>
                <a:defRPr/>
              </a:pPr>
              <a:t>14</a:t>
            </a:fld>
            <a:endParaRPr lang="en-GB"/>
          </a:p>
        </p:txBody>
      </p:sp>
    </p:spTree>
    <p:extLst>
      <p:ext uri="{BB962C8B-B14F-4D97-AF65-F5344CB8AC3E}">
        <p14:creationId xmlns:p14="http://schemas.microsoft.com/office/powerpoint/2010/main" val="219058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Discuss</a:t>
            </a:r>
            <a:r>
              <a:rPr lang="en-GB" b="1" baseline="0" dirty="0"/>
              <a:t> the stupidity of getting into flood water and the extra hazards present</a:t>
            </a:r>
            <a:r>
              <a:rPr lang="en-GB" baseline="0" dirty="0"/>
              <a:t>;</a:t>
            </a:r>
          </a:p>
          <a:p>
            <a:pPr marL="171450" indent="-171450">
              <a:buFont typeface="Arial" panose="020B0604020202020204" pitchFamily="34" charset="0"/>
              <a:buChar char="•"/>
            </a:pPr>
            <a:r>
              <a:rPr lang="en-GB" baseline="0" dirty="0"/>
              <a:t>Electricity; from street furniture etc.</a:t>
            </a:r>
          </a:p>
          <a:p>
            <a:pPr marL="171450" indent="-171450">
              <a:buFont typeface="Arial" panose="020B0604020202020204" pitchFamily="34" charset="0"/>
              <a:buChar char="•"/>
            </a:pPr>
            <a:r>
              <a:rPr lang="en-GB" baseline="0" dirty="0"/>
              <a:t>Sewage; from overtopped mains and houses and sceptic tanks etc.</a:t>
            </a:r>
          </a:p>
          <a:p>
            <a:pPr marL="171450" indent="-171450">
              <a:buFont typeface="Arial" panose="020B0604020202020204" pitchFamily="34" charset="0"/>
              <a:buChar char="•"/>
            </a:pPr>
            <a:r>
              <a:rPr lang="en-GB" baseline="0" dirty="0"/>
              <a:t>Weakened structures; because of flow and water impregnation e.g. Tadcaster bridge.</a:t>
            </a:r>
          </a:p>
          <a:p>
            <a:pPr marL="171450" indent="-171450">
              <a:buFont typeface="Arial" panose="020B0604020202020204" pitchFamily="34" charset="0"/>
              <a:buChar char="•"/>
            </a:pPr>
            <a:r>
              <a:rPr lang="en-GB" baseline="0" dirty="0"/>
              <a:t>Manhole covers; risk of entrapment as pressure can lift from their housing</a:t>
            </a:r>
          </a:p>
          <a:p>
            <a:endParaRPr lang="en-GB" dirty="0"/>
          </a:p>
        </p:txBody>
      </p:sp>
      <p:sp>
        <p:nvSpPr>
          <p:cNvPr id="4" name="Slide Number Placeholder 3"/>
          <p:cNvSpPr>
            <a:spLocks noGrp="1"/>
          </p:cNvSpPr>
          <p:nvPr>
            <p:ph type="sldNum" sz="quarter" idx="10"/>
          </p:nvPr>
        </p:nvSpPr>
        <p:spPr/>
        <p:txBody>
          <a:bodyPr/>
          <a:lstStyle/>
          <a:p>
            <a:pPr>
              <a:defRPr/>
            </a:pPr>
            <a:fld id="{A32E0074-1A7E-4AA7-BE52-50ACFF505C67}" type="slidenum">
              <a:rPr lang="en-GB" smtClean="0"/>
              <a:pPr>
                <a:defRPr/>
              </a:pPr>
              <a:t>15</a:t>
            </a:fld>
            <a:endParaRPr lang="en-GB"/>
          </a:p>
        </p:txBody>
      </p:sp>
    </p:spTree>
    <p:extLst>
      <p:ext uri="{BB962C8B-B14F-4D97-AF65-F5344CB8AC3E}">
        <p14:creationId xmlns:p14="http://schemas.microsoft.com/office/powerpoint/2010/main" val="219058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This drain contains everything that you have washed, or flushed away from dirty dishwater through to raw sewage.  When the systems cannot cope the water mains and sewers overload and the contents enter the flood waters.  </a:t>
            </a:r>
          </a:p>
          <a:p>
            <a:endParaRPr lang="en-GB" baseline="0" dirty="0"/>
          </a:p>
          <a:p>
            <a:r>
              <a:rPr lang="en-GB" baseline="0" dirty="0"/>
              <a:t>It is not just flood waters that contain contaminants, they are also in rivers and streams through natural and unnatural pollution and waste.</a:t>
            </a:r>
          </a:p>
        </p:txBody>
      </p:sp>
      <p:sp>
        <p:nvSpPr>
          <p:cNvPr id="4" name="Slide Number Placeholder 3"/>
          <p:cNvSpPr>
            <a:spLocks noGrp="1"/>
          </p:cNvSpPr>
          <p:nvPr>
            <p:ph type="sldNum" sz="quarter" idx="10"/>
          </p:nvPr>
        </p:nvSpPr>
        <p:spPr/>
        <p:txBody>
          <a:bodyPr/>
          <a:lstStyle/>
          <a:p>
            <a:pPr>
              <a:defRPr/>
            </a:pPr>
            <a:fld id="{A32E0074-1A7E-4AA7-BE52-50ACFF505C67}" type="slidenum">
              <a:rPr lang="en-GB" smtClean="0"/>
              <a:pPr>
                <a:defRPr/>
              </a:pPr>
              <a:t>16</a:t>
            </a:fld>
            <a:endParaRPr lang="en-GB"/>
          </a:p>
        </p:txBody>
      </p:sp>
    </p:spTree>
    <p:extLst>
      <p:ext uri="{BB962C8B-B14F-4D97-AF65-F5344CB8AC3E}">
        <p14:creationId xmlns:p14="http://schemas.microsoft.com/office/powerpoint/2010/main" val="380386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Never</a:t>
            </a:r>
            <a:r>
              <a:rPr lang="en-GB" baseline="0" dirty="0"/>
              <a:t> play on ice….you don’t know the thickness or what is underneath</a:t>
            </a:r>
          </a:p>
          <a:p>
            <a:r>
              <a:rPr lang="en-GB" baseline="0" dirty="0"/>
              <a:t>Never follow pets onto ice….keep them on a lead </a:t>
            </a:r>
          </a:p>
          <a:p>
            <a:r>
              <a:rPr lang="en-GB" dirty="0"/>
              <a:t>Swim</a:t>
            </a:r>
            <a:r>
              <a:rPr lang="en-GB" baseline="0" dirty="0"/>
              <a:t> fatigue can kill in 25-30 minutes even for strong swimmers</a:t>
            </a:r>
          </a:p>
          <a:p>
            <a:r>
              <a:rPr lang="en-GB" baseline="0" dirty="0"/>
              <a:t>Cold shock can kill in 3-5 minutes</a:t>
            </a:r>
          </a:p>
          <a:p>
            <a:endParaRPr lang="en-GB" baseline="0" dirty="0"/>
          </a:p>
          <a:p>
            <a:r>
              <a:rPr lang="en-GB" sz="1200" b="0" dirty="0">
                <a:latin typeface="Calibri" panose="020F0502020204030204" pitchFamily="34" charset="0"/>
              </a:rPr>
              <a:t>Everybody</a:t>
            </a:r>
            <a:r>
              <a:rPr lang="en-GB" sz="1200" b="0" baseline="0" dirty="0">
                <a:latin typeface="Calibri" panose="020F0502020204030204" pitchFamily="34" charset="0"/>
              </a:rPr>
              <a:t> has initial reactions to sudden cold.  If you want to test this, get in the shower, turn it to cold and point it at your naval, you will experience the reactions in a limited way.  The more severe the shock, the more severe the reaction.</a:t>
            </a:r>
          </a:p>
          <a:p>
            <a:endParaRPr lang="en-GB" sz="1200" b="0" dirty="0">
              <a:latin typeface="Calibri" panose="020F0502020204030204" pitchFamily="34" charset="0"/>
            </a:endParaRPr>
          </a:p>
          <a:p>
            <a:r>
              <a:rPr lang="en-GB" sz="1200" b="0" dirty="0">
                <a:latin typeface="Calibri" panose="020F0502020204030204" pitchFamily="34" charset="0"/>
              </a:rPr>
              <a:t>Gasp reflex:  Sharp intake of breath </a:t>
            </a:r>
            <a:r>
              <a:rPr lang="en-GB" sz="1200" b="0" kern="1200" dirty="0">
                <a:solidFill>
                  <a:schemeClr val="tx1"/>
                </a:solidFill>
                <a:effectLst/>
                <a:latin typeface="Calibri" pitchFamily="34" charset="0"/>
                <a:ea typeface="+mn-ea"/>
                <a:cs typeface="+mn-cs"/>
              </a:rPr>
              <a:t>due to the immersion in cold water.  If the head goes under, water may be breathed into the lungs during the gasp.</a:t>
            </a:r>
          </a:p>
          <a:p>
            <a:r>
              <a:rPr lang="en-US" sz="1200" b="0" kern="1200" dirty="0">
                <a:solidFill>
                  <a:schemeClr val="tx1"/>
                </a:solidFill>
                <a:effectLst/>
                <a:latin typeface="Calibri" pitchFamily="34" charset="0"/>
                <a:ea typeface="+mn-ea"/>
                <a:cs typeface="+mn-cs"/>
              </a:rPr>
              <a:t>When fresh water is inhaled into the lungs, it passes into the bloodstream through osmosis. When the blood is so radically diluted, cells burst, leading to organ failure. The entire process takes two to three minutes.</a:t>
            </a:r>
            <a:endParaRPr lang="en-GB" sz="1200" b="0" dirty="0">
              <a:latin typeface="Calibri" panose="020F0502020204030204" pitchFamily="34" charset="0"/>
            </a:endParaRPr>
          </a:p>
          <a:p>
            <a:endParaRPr lang="en-GB" sz="1200" b="0" dirty="0">
              <a:latin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Calibri" pitchFamily="34" charset="0"/>
                <a:ea typeface="+mn-ea"/>
                <a:cs typeface="+mn-cs"/>
              </a:rPr>
              <a:t>A victim encounters “cold shock response” when suddenly submerged in cold water.   </a:t>
            </a:r>
            <a:r>
              <a:rPr lang="en-GB" sz="1200" b="0" dirty="0">
                <a:latin typeface="Calibri" panose="020F0502020204030204" pitchFamily="34" charset="0"/>
              </a:rPr>
              <a:t>Cold shock decreases breath hold time and making person panic,</a:t>
            </a:r>
            <a:r>
              <a:rPr lang="en-GB" sz="1200" b="0" baseline="0" dirty="0">
                <a:latin typeface="Calibri" panose="020F0502020204030204" pitchFamily="34" charset="0"/>
              </a:rPr>
              <a:t> leading to breathing difficulties and hyperventilation and potential muscle spasms.  Blood pressure will increase with heart rate, combined with adrenaline can lead to arrhythmia or heart attack.</a:t>
            </a:r>
          </a:p>
          <a:p>
            <a:endParaRPr lang="en-GB" sz="1200" b="0" baseline="0" dirty="0">
              <a:latin typeface="Calibri" panose="020F0502020204030204" pitchFamily="34" charset="0"/>
            </a:endParaRPr>
          </a:p>
          <a:p>
            <a:r>
              <a:rPr lang="en-GB" sz="1200" b="0" baseline="0" dirty="0">
                <a:latin typeface="Calibri" panose="020F0502020204030204" pitchFamily="34" charset="0"/>
              </a:rPr>
              <a:t>The problem is that due to lack of oxygen you are less coordinated or aware of what your body is doing so most people do not realise that swim failure is occurring and may think they are in a normal swimming position.  </a:t>
            </a:r>
          </a:p>
          <a:p>
            <a:endParaRPr lang="en-GB" sz="1200" b="0" baseline="0" dirty="0">
              <a:latin typeface="Calibri" panose="020F0502020204030204" pitchFamily="34" charset="0"/>
            </a:endParaRPr>
          </a:p>
          <a:p>
            <a:r>
              <a:rPr lang="en-GB" sz="1200" b="0" baseline="0" dirty="0">
                <a:latin typeface="Calibri" panose="020F0502020204030204" pitchFamily="34" charset="0"/>
              </a:rPr>
              <a:t>It is worth noting that secondary drowning can occur </a:t>
            </a:r>
            <a:r>
              <a:rPr lang="en-GB" sz="1200" b="0" baseline="0" dirty="0" err="1">
                <a:latin typeface="Calibri" panose="020F0502020204030204" pitchFamily="34" charset="0"/>
              </a:rPr>
              <a:t>upto</a:t>
            </a:r>
            <a:r>
              <a:rPr lang="en-GB" sz="1200" b="0" baseline="0" dirty="0">
                <a:latin typeface="Calibri" panose="020F0502020204030204" pitchFamily="34" charset="0"/>
              </a:rPr>
              <a:t> 72 hours after near drowning as water absorbed from the stomach distorts the pH balance. </a:t>
            </a:r>
          </a:p>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17</a:t>
            </a:fld>
            <a:endParaRPr lang="en-GB"/>
          </a:p>
        </p:txBody>
      </p:sp>
    </p:spTree>
    <p:extLst>
      <p:ext uri="{BB962C8B-B14F-4D97-AF65-F5344CB8AC3E}">
        <p14:creationId xmlns:p14="http://schemas.microsoft.com/office/powerpoint/2010/main" val="161800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Flag; Dangerous to bathe or swim and you should not go into the water.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Red and Yellow Flag; </a:t>
            </a:r>
            <a:r>
              <a:rPr lang="en-GB" sz="1200" dirty="0"/>
              <a:t>Lifeguards are on patrol.  You should only swim or boogie board in the area between the flags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Black and White Quartered Flag; </a:t>
            </a:r>
            <a:r>
              <a:rPr lang="en-GB" sz="1200" dirty="0"/>
              <a:t>The area is safe for watercraft, like surfboards and kayaks.  It is not safe to swim or to use a body board</a:t>
            </a:r>
          </a:p>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20</a:t>
            </a:fld>
            <a:endParaRPr lang="en-GB"/>
          </a:p>
        </p:txBody>
      </p:sp>
    </p:spTree>
    <p:extLst>
      <p:ext uri="{BB962C8B-B14F-4D97-AF65-F5344CB8AC3E}">
        <p14:creationId xmlns:p14="http://schemas.microsoft.com/office/powerpoint/2010/main" val="421482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Spot the dangers – Water may look safe but it can be dangerous.  You may</a:t>
            </a:r>
            <a:r>
              <a:rPr lang="en-GB" baseline="0" dirty="0"/>
              <a:t> swim well in a warm indoor pool, but that does not mean you will be able to swim in cold water</a:t>
            </a:r>
          </a:p>
          <a:p>
            <a:endParaRPr lang="en-GB" baseline="0" dirty="0"/>
          </a:p>
          <a:p>
            <a:r>
              <a:rPr lang="en-GB" baseline="0" dirty="0"/>
              <a:t>Dangers of water include – very cold temperatures, it can be deep, there may be hidden rubbish, no lifeguards, hidden currents, it is difficult to estimate depth, it can be difficult to get out – steep slimy banks, water pollution may make you ill</a:t>
            </a:r>
          </a:p>
          <a:p>
            <a:endParaRPr lang="en-GB" baseline="0" dirty="0"/>
          </a:p>
          <a:p>
            <a:r>
              <a:rPr lang="en-GB" baseline="0" dirty="0"/>
              <a:t>Take safety advice – Special flags and notices may warn you of danger.  Know what the signs mean and do what they tell you.</a:t>
            </a:r>
          </a:p>
          <a:p>
            <a:endParaRPr lang="en-GB" baseline="0" dirty="0"/>
          </a:p>
          <a:p>
            <a:r>
              <a:rPr lang="en-GB" baseline="0" dirty="0"/>
              <a:t>Go together – Children should always go with an adult, not by themselves, An adult can point out dangers or help if </a:t>
            </a:r>
            <a:r>
              <a:rPr lang="en-GB" baseline="0" dirty="0" err="1"/>
              <a:t>somone</a:t>
            </a:r>
            <a:r>
              <a:rPr lang="en-GB" baseline="0" dirty="0"/>
              <a:t> is in trouble</a:t>
            </a:r>
          </a:p>
          <a:p>
            <a:endParaRPr lang="en-GB" baseline="0" dirty="0"/>
          </a:p>
          <a:p>
            <a:r>
              <a:rPr lang="en-GB" baseline="0" dirty="0"/>
              <a:t>Learn how to help – You may be able to help yourself and others if you know what to do in an emergency.  If you see someone in difficulty, tell somebody, preferably a lifeguard if there is one nearby, or go to the nearest telephone, dial 999, ask for the Police or Fire Service at inland water sites and the coastguard at the beach</a:t>
            </a:r>
          </a:p>
          <a:p>
            <a:endParaRPr lang="en-GB" baseline="0" dirty="0"/>
          </a:p>
          <a:p>
            <a:r>
              <a:rPr lang="en-GB" baseline="0" dirty="0"/>
              <a:t>The message is the same for a fire and water safety…….get out if you are in the water, stay out if you are not and get the fire brigade out.</a:t>
            </a:r>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21</a:t>
            </a:fld>
            <a:endParaRPr lang="en-GB"/>
          </a:p>
        </p:txBody>
      </p:sp>
    </p:spTree>
    <p:extLst>
      <p:ext uri="{BB962C8B-B14F-4D97-AF65-F5344CB8AC3E}">
        <p14:creationId xmlns:p14="http://schemas.microsoft.com/office/powerpoint/2010/main" val="391553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23</a:t>
            </a:fld>
            <a:endParaRPr lang="en-GB"/>
          </a:p>
        </p:txBody>
      </p:sp>
    </p:spTree>
    <p:extLst>
      <p:ext uri="{BB962C8B-B14F-4D97-AF65-F5344CB8AC3E}">
        <p14:creationId xmlns:p14="http://schemas.microsoft.com/office/powerpoint/2010/main" val="199293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2</a:t>
            </a:fld>
            <a:endParaRPr lang="en-GB"/>
          </a:p>
        </p:txBody>
      </p:sp>
    </p:spTree>
    <p:extLst>
      <p:ext uri="{BB962C8B-B14F-4D97-AF65-F5344CB8AC3E}">
        <p14:creationId xmlns:p14="http://schemas.microsoft.com/office/powerpoint/2010/main" val="106809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smoke alarm on every floor.</a:t>
            </a:r>
          </a:p>
        </p:txBody>
      </p:sp>
      <p:sp>
        <p:nvSpPr>
          <p:cNvPr id="4" name="Slide Number Placeholder 3"/>
          <p:cNvSpPr>
            <a:spLocks noGrp="1"/>
          </p:cNvSpPr>
          <p:nvPr>
            <p:ph type="sldNum" sz="quarter" idx="5"/>
          </p:nvPr>
        </p:nvSpPr>
        <p:spPr/>
        <p:txBody>
          <a:bodyPr/>
          <a:lstStyle/>
          <a:p>
            <a:fld id="{D3875025-68D8-4AB3-8E27-6CDBFE07B16F}" type="slidenum">
              <a:rPr lang="en-GB" smtClean="0"/>
              <a:pPr/>
              <a:t>5</a:t>
            </a:fld>
            <a:endParaRPr lang="en-GB"/>
          </a:p>
        </p:txBody>
      </p:sp>
    </p:spTree>
    <p:extLst>
      <p:ext uri="{BB962C8B-B14F-4D97-AF65-F5344CB8AC3E}">
        <p14:creationId xmlns:p14="http://schemas.microsoft.com/office/powerpoint/2010/main" val="250270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marL="0" indent="0">
              <a:buNone/>
            </a:pPr>
            <a:r>
              <a:rPr lang="en-GB" baseline="0" dirty="0"/>
              <a:t>Q. How many people die every year as a result of drowning?</a:t>
            </a:r>
          </a:p>
          <a:p>
            <a:pPr marL="0" indent="0">
              <a:buNone/>
            </a:pPr>
            <a:r>
              <a:rPr lang="en-GB" baseline="0" dirty="0"/>
              <a:t>A. Over 400?</a:t>
            </a:r>
          </a:p>
          <a:p>
            <a:pPr marL="0" indent="0">
              <a:buNone/>
            </a:pPr>
            <a:r>
              <a:rPr lang="en-GB" baseline="0" dirty="0"/>
              <a:t>Compare and contrast the relative risk of fire against water but the fact that we are better prepared for fire events than water events.</a:t>
            </a:r>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8</a:t>
            </a:fld>
            <a:endParaRPr lang="en-GB"/>
          </a:p>
        </p:txBody>
      </p:sp>
    </p:spTree>
    <p:extLst>
      <p:ext uri="{BB962C8B-B14F-4D97-AF65-F5344CB8AC3E}">
        <p14:creationId xmlns:p14="http://schemas.microsoft.com/office/powerpoint/2010/main" val="184587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Around 85% of accidental drownings occur at open water sites. </a:t>
            </a:r>
          </a:p>
          <a:p>
            <a:endParaRPr lang="en-GB" b="1" dirty="0"/>
          </a:p>
          <a:p>
            <a:r>
              <a:rPr lang="en-GB" b="1" dirty="0"/>
              <a:t>Top 5 Open Water Safety Tips:</a:t>
            </a:r>
          </a:p>
          <a:p>
            <a:r>
              <a:rPr lang="en-GB" dirty="0"/>
              <a:t>Be aware of your surroundings and take notice of any warning signs when out and about</a:t>
            </a:r>
          </a:p>
          <a:p>
            <a:r>
              <a:rPr lang="en-GB" dirty="0"/>
              <a:t>When running or walking next to open water, stay well clear of bank edges. They are often unstable and this can create slips, trips and falls</a:t>
            </a:r>
          </a:p>
          <a:p>
            <a:r>
              <a:rPr lang="en-GB" dirty="0"/>
              <a:t>Try to always walk or run with a friend</a:t>
            </a:r>
          </a:p>
          <a:p>
            <a:r>
              <a:rPr lang="en-GB" dirty="0"/>
              <a:t>Always let someone know where you’re going – take your mobile phone</a:t>
            </a:r>
          </a:p>
          <a:p>
            <a:r>
              <a:rPr lang="en-GB" dirty="0"/>
              <a:t>Learn swimming and lifesaving skills</a:t>
            </a:r>
          </a:p>
          <a:p>
            <a:endParaRPr lang="en-GB" dirty="0"/>
          </a:p>
        </p:txBody>
      </p:sp>
      <p:sp>
        <p:nvSpPr>
          <p:cNvPr id="4" name="Slide Number Placeholder 3"/>
          <p:cNvSpPr>
            <a:spLocks noGrp="1"/>
          </p:cNvSpPr>
          <p:nvPr>
            <p:ph type="sldNum" sz="quarter" idx="10"/>
          </p:nvPr>
        </p:nvSpPr>
        <p:spPr/>
        <p:txBody>
          <a:bodyPr/>
          <a:lstStyle/>
          <a:p>
            <a:fld id="{D3875025-68D8-4AB3-8E27-6CDBFE07B16F}" type="slidenum">
              <a:rPr lang="en-GB" smtClean="0"/>
              <a:pPr/>
              <a:t>9</a:t>
            </a:fld>
            <a:endParaRPr lang="en-GB"/>
          </a:p>
        </p:txBody>
      </p:sp>
    </p:spTree>
    <p:extLst>
      <p:ext uri="{BB962C8B-B14F-4D97-AF65-F5344CB8AC3E}">
        <p14:creationId xmlns:p14="http://schemas.microsoft.com/office/powerpoint/2010/main" val="341057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Encourage</a:t>
            </a:r>
            <a:r>
              <a:rPr lang="en-GB" b="1" baseline="0" dirty="0"/>
              <a:t> pupils to discuss each hazard and the differences of swimming in open water compared to in a supervised swimming pool</a:t>
            </a:r>
          </a:p>
          <a:p>
            <a:pPr marL="171450" indent="-171450">
              <a:buFont typeface="Arial" panose="020B0604020202020204" pitchFamily="34" charset="0"/>
              <a:buChar char="•"/>
            </a:pPr>
            <a:r>
              <a:rPr lang="en-GB" b="0" baseline="0" dirty="0"/>
              <a:t>Temperature; gag reflex, hypothermia, loss of strength.</a:t>
            </a:r>
          </a:p>
          <a:p>
            <a:pPr marL="171450" indent="-171450">
              <a:buFont typeface="Arial" panose="020B0604020202020204" pitchFamily="34" charset="0"/>
              <a:buChar char="•"/>
            </a:pPr>
            <a:r>
              <a:rPr lang="en-GB" b="0" baseline="0" dirty="0"/>
              <a:t>Underwater obstructions; boulders, discarded sharps, rubbish, vegetation, weirs, currents.</a:t>
            </a:r>
          </a:p>
          <a:p>
            <a:pPr marL="171450" indent="-171450">
              <a:buFont typeface="Arial" panose="020B0604020202020204" pitchFamily="34" charset="0"/>
              <a:buChar char="•"/>
            </a:pPr>
            <a:r>
              <a:rPr lang="en-GB" b="0" baseline="0" dirty="0"/>
              <a:t>Depth; variable, uneven, unknown.</a:t>
            </a:r>
          </a:p>
          <a:p>
            <a:pPr marL="171450" indent="-171450">
              <a:buFont typeface="Arial" panose="020B0604020202020204" pitchFamily="34" charset="0"/>
              <a:buChar char="•"/>
            </a:pPr>
            <a:r>
              <a:rPr lang="en-GB" b="0" baseline="0" dirty="0"/>
              <a:t>Current; unseen on surface, strong.</a:t>
            </a:r>
          </a:p>
          <a:p>
            <a:pPr marL="171450" indent="-171450">
              <a:buFont typeface="Arial" panose="020B0604020202020204" pitchFamily="34" charset="0"/>
              <a:buChar char="•"/>
            </a:pPr>
            <a:r>
              <a:rPr lang="en-GB" b="0" baseline="0" dirty="0"/>
              <a:t>Supervision; nobody looking out for.</a:t>
            </a:r>
          </a:p>
          <a:p>
            <a:pPr marL="171450" indent="-171450">
              <a:buFont typeface="Arial" panose="020B0604020202020204" pitchFamily="34" charset="0"/>
              <a:buChar char="•"/>
            </a:pPr>
            <a:r>
              <a:rPr lang="en-GB" b="0" baseline="0" dirty="0"/>
              <a:t>Visibility; will not see if somebody goes under.</a:t>
            </a:r>
          </a:p>
          <a:p>
            <a:pPr marL="171450" indent="-171450">
              <a:buFont typeface="Arial" panose="020B0604020202020204" pitchFamily="34" charset="0"/>
              <a:buChar char="•"/>
            </a:pPr>
            <a:r>
              <a:rPr lang="en-GB" b="0" baseline="0" dirty="0"/>
              <a:t>Slippery surfaces; piers may have moss.</a:t>
            </a:r>
          </a:p>
          <a:p>
            <a:pPr marL="171450" indent="-171450">
              <a:buFont typeface="Arial" panose="020B0604020202020204" pitchFamily="34" charset="0"/>
              <a:buChar char="•"/>
            </a:pPr>
            <a:r>
              <a:rPr lang="en-GB" b="0" baseline="0" dirty="0"/>
              <a:t>Vegetation; can entrap in water, can slip on bankside.</a:t>
            </a:r>
          </a:p>
          <a:p>
            <a:pPr marL="171450" indent="-171450">
              <a:buFont typeface="Arial" panose="020B0604020202020204" pitchFamily="34" charset="0"/>
              <a:buChar char="•"/>
            </a:pPr>
            <a:r>
              <a:rPr lang="en-GB" b="0" baseline="0" dirty="0"/>
              <a:t>Chemicals; run off from fields.</a:t>
            </a:r>
          </a:p>
          <a:p>
            <a:pPr marL="171450" indent="-171450">
              <a:buFont typeface="Arial" panose="020B0604020202020204" pitchFamily="34" charset="0"/>
              <a:buChar char="•"/>
            </a:pPr>
            <a:r>
              <a:rPr lang="en-GB" b="0" baseline="0" dirty="0"/>
              <a:t>Disease; </a:t>
            </a:r>
            <a:r>
              <a:rPr lang="en-GB" b="0" baseline="0" dirty="0" err="1"/>
              <a:t>weals</a:t>
            </a:r>
            <a:r>
              <a:rPr lang="en-GB" b="0" baseline="0" dirty="0"/>
              <a:t> etc.</a:t>
            </a:r>
          </a:p>
        </p:txBody>
      </p:sp>
      <p:sp>
        <p:nvSpPr>
          <p:cNvPr id="4" name="Slide Number Placeholder 3"/>
          <p:cNvSpPr>
            <a:spLocks noGrp="1"/>
          </p:cNvSpPr>
          <p:nvPr>
            <p:ph type="sldNum" sz="quarter" idx="10"/>
          </p:nvPr>
        </p:nvSpPr>
        <p:spPr/>
        <p:txBody>
          <a:bodyPr/>
          <a:lstStyle/>
          <a:p>
            <a:fld id="{D3875025-68D8-4AB3-8E27-6CDBFE07B16F}" type="slidenum">
              <a:rPr lang="en-GB" smtClean="0"/>
              <a:pPr/>
              <a:t>10</a:t>
            </a:fld>
            <a:endParaRPr lang="en-GB"/>
          </a:p>
        </p:txBody>
      </p:sp>
    </p:spTree>
    <p:extLst>
      <p:ext uri="{BB962C8B-B14F-4D97-AF65-F5344CB8AC3E}">
        <p14:creationId xmlns:p14="http://schemas.microsoft.com/office/powerpoint/2010/main" val="341057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kit the Fire Service use and wear when</a:t>
            </a:r>
            <a:r>
              <a:rPr lang="en-GB" baseline="0" dirty="0"/>
              <a:t> we go into open water</a:t>
            </a:r>
            <a:r>
              <a:rPr lang="en-GB" dirty="0"/>
              <a:t> to perform rescues.</a:t>
            </a:r>
          </a:p>
        </p:txBody>
      </p:sp>
      <p:sp>
        <p:nvSpPr>
          <p:cNvPr id="4" name="Slide Number Placeholder 3"/>
          <p:cNvSpPr>
            <a:spLocks noGrp="1"/>
          </p:cNvSpPr>
          <p:nvPr>
            <p:ph type="sldNum" sz="quarter" idx="10"/>
          </p:nvPr>
        </p:nvSpPr>
        <p:spPr/>
        <p:txBody>
          <a:bodyPr/>
          <a:lstStyle/>
          <a:p>
            <a:fld id="{D3875025-68D8-4AB3-8E27-6CDBFE07B16F}" type="slidenum">
              <a:rPr lang="en-GB" smtClean="0"/>
              <a:pPr/>
              <a:t>11</a:t>
            </a:fld>
            <a:endParaRPr lang="en-GB"/>
          </a:p>
        </p:txBody>
      </p:sp>
    </p:spTree>
    <p:extLst>
      <p:ext uri="{BB962C8B-B14F-4D97-AF65-F5344CB8AC3E}">
        <p14:creationId xmlns:p14="http://schemas.microsoft.com/office/powerpoint/2010/main" val="273153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cs typeface="Calibri"/>
            </a:endParaRPr>
          </a:p>
        </p:txBody>
      </p:sp>
      <p:sp>
        <p:nvSpPr>
          <p:cNvPr id="4" name="Slide Number Placeholder 3"/>
          <p:cNvSpPr>
            <a:spLocks noGrp="1"/>
          </p:cNvSpPr>
          <p:nvPr>
            <p:ph type="sldNum" sz="quarter" idx="10"/>
          </p:nvPr>
        </p:nvSpPr>
        <p:spPr/>
        <p:txBody>
          <a:bodyPr/>
          <a:lstStyle/>
          <a:p>
            <a:fld id="{D3875025-68D8-4AB3-8E27-6CDBFE07B16F}" type="slidenum">
              <a:rPr lang="en-GB" smtClean="0"/>
              <a:pPr/>
              <a:t>12</a:t>
            </a:fld>
            <a:endParaRPr lang="en-GB"/>
          </a:p>
        </p:txBody>
      </p:sp>
    </p:spTree>
    <p:extLst>
      <p:ext uri="{BB962C8B-B14F-4D97-AF65-F5344CB8AC3E}">
        <p14:creationId xmlns:p14="http://schemas.microsoft.com/office/powerpoint/2010/main" val="108346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cs typeface="Calibri"/>
              </a:rPr>
              <a:t>Fire Service Boat which is used to perform rescues from rivers</a:t>
            </a:r>
          </a:p>
        </p:txBody>
      </p:sp>
      <p:sp>
        <p:nvSpPr>
          <p:cNvPr id="4" name="Slide Number Placeholder 3"/>
          <p:cNvSpPr>
            <a:spLocks noGrp="1"/>
          </p:cNvSpPr>
          <p:nvPr>
            <p:ph type="sldNum" sz="quarter" idx="10"/>
          </p:nvPr>
        </p:nvSpPr>
        <p:spPr/>
        <p:txBody>
          <a:bodyPr/>
          <a:lstStyle/>
          <a:p>
            <a:fld id="{D3875025-68D8-4AB3-8E27-6CDBFE07B16F}" type="slidenum">
              <a:rPr lang="en-GB" smtClean="0"/>
              <a:pPr/>
              <a:t>13</a:t>
            </a:fld>
            <a:endParaRPr lang="en-GB"/>
          </a:p>
        </p:txBody>
      </p:sp>
    </p:spTree>
    <p:extLst>
      <p:ext uri="{BB962C8B-B14F-4D97-AF65-F5344CB8AC3E}">
        <p14:creationId xmlns:p14="http://schemas.microsoft.com/office/powerpoint/2010/main" val="57233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6357"/>
            <a:ext cx="7772400" cy="742171"/>
          </a:xfrm>
          <a:prstGeom prst="rect">
            <a:avLst/>
          </a:prstGeom>
        </p:spPr>
        <p:txBody>
          <a:bodyPr/>
          <a:lstStyle/>
          <a:p>
            <a:r>
              <a:rPr lang="en-US"/>
              <a:t>Click to edit Master title style</a:t>
            </a:r>
            <a:endParaRPr lang="en-GB" dirty="0"/>
          </a:p>
        </p:txBody>
      </p:sp>
      <p:sp>
        <p:nvSpPr>
          <p:cNvPr id="3" name="Subtitle 2"/>
          <p:cNvSpPr>
            <a:spLocks noGrp="1"/>
          </p:cNvSpPr>
          <p:nvPr>
            <p:ph type="subTitle" idx="1"/>
          </p:nvPr>
        </p:nvSpPr>
        <p:spPr>
          <a:xfrm>
            <a:off x="672859" y="2799271"/>
            <a:ext cx="7789653" cy="2833778"/>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Tree>
    <p:extLst>
      <p:ext uri="{BB962C8B-B14F-4D97-AF65-F5344CB8AC3E}">
        <p14:creationId xmlns:p14="http://schemas.microsoft.com/office/powerpoint/2010/main" val="427380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9921" y="1592174"/>
            <a:ext cx="7762875" cy="590310"/>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642668" y="2412071"/>
            <a:ext cx="7772400" cy="34193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721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lu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491196"/>
            <a:ext cx="8569325" cy="62357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4"/>
          <p:cNvSpPr>
            <a:spLocks noGrp="1"/>
          </p:cNvSpPr>
          <p:nvPr>
            <p:ph type="title"/>
          </p:nvPr>
        </p:nvSpPr>
        <p:spPr>
          <a:xfrm>
            <a:off x="457200" y="1526838"/>
            <a:ext cx="8229600" cy="71027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6" name="Text Placeholder 5"/>
          <p:cNvSpPr>
            <a:spLocks noGrp="1"/>
          </p:cNvSpPr>
          <p:nvPr>
            <p:ph type="body" idx="1"/>
          </p:nvPr>
        </p:nvSpPr>
        <p:spPr>
          <a:xfrm>
            <a:off x="448573" y="2385203"/>
            <a:ext cx="8229600" cy="3955211"/>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1" fontAlgn="base" hangingPunct="1">
        <a:lnSpc>
          <a:spcPct val="125000"/>
        </a:lnSpc>
        <a:spcBef>
          <a:spcPct val="0"/>
        </a:spcBef>
        <a:spcAft>
          <a:spcPct val="0"/>
        </a:spcAft>
        <a:defRPr sz="2400" b="1">
          <a:solidFill>
            <a:schemeClr val="bg1"/>
          </a:solidFill>
          <a:latin typeface="+mj-lt"/>
          <a:ea typeface="+mj-ea"/>
          <a:cs typeface="+mj-cs"/>
        </a:defRPr>
      </a:lvl1pPr>
      <a:lvl2pPr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2pPr>
      <a:lvl3pPr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3pPr>
      <a:lvl4pPr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4pPr>
      <a:lvl5pPr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5pPr>
      <a:lvl6pPr marL="457200"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6pPr>
      <a:lvl7pPr marL="914400"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7pPr>
      <a:lvl8pPr marL="1371600"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8pPr>
      <a:lvl9pPr marL="1828800" algn="l" rtl="0" eaLnBrk="1" fontAlgn="base" hangingPunct="1">
        <a:lnSpc>
          <a:spcPct val="125000"/>
        </a:lnSpc>
        <a:spcBef>
          <a:spcPct val="0"/>
        </a:spcBef>
        <a:spcAft>
          <a:spcPct val="0"/>
        </a:spcAft>
        <a:defRPr sz="2000">
          <a:solidFill>
            <a:schemeClr val="bg1"/>
          </a:solidFill>
          <a:latin typeface="Arial" charset="0"/>
          <a:ea typeface="ヒラギノ角ゴ Pro W3" pitchFamily="-128" charset="-128"/>
        </a:defRPr>
      </a:lvl9pPr>
    </p:titleStyle>
    <p:bodyStyle>
      <a:lvl1pPr algn="l" rtl="0" eaLnBrk="1" fontAlgn="base" hangingPunct="1">
        <a:spcBef>
          <a:spcPct val="0"/>
        </a:spcBef>
        <a:spcAft>
          <a:spcPct val="0"/>
        </a:spcAft>
        <a:tabLst>
          <a:tab pos="292100" algn="l"/>
        </a:tabLst>
        <a:defRPr sz="2000">
          <a:solidFill>
            <a:schemeClr val="bg1"/>
          </a:solidFill>
          <a:latin typeface="+mn-lt"/>
          <a:ea typeface="+mn-ea"/>
          <a:cs typeface="+mn-cs"/>
        </a:defRPr>
      </a:lvl1pPr>
      <a:lvl2pPr marL="190500" algn="l" rtl="0" eaLnBrk="1" fontAlgn="base" hangingPunct="1">
        <a:spcBef>
          <a:spcPct val="0"/>
        </a:spcBef>
        <a:spcAft>
          <a:spcPct val="0"/>
        </a:spcAft>
        <a:buChar char="–"/>
        <a:tabLst>
          <a:tab pos="292100" algn="l"/>
        </a:tabLst>
        <a:defRPr sz="2000">
          <a:solidFill>
            <a:schemeClr val="bg1"/>
          </a:solidFill>
          <a:latin typeface="+mn-lt"/>
          <a:ea typeface="+mn-ea"/>
        </a:defRPr>
      </a:lvl2pPr>
      <a:lvl3pPr marL="571500" indent="-190500" algn="l" rtl="0" eaLnBrk="1" fontAlgn="base" hangingPunct="1">
        <a:spcBef>
          <a:spcPct val="0"/>
        </a:spcBef>
        <a:spcAft>
          <a:spcPct val="0"/>
        </a:spcAft>
        <a:buChar char="•"/>
        <a:tabLst>
          <a:tab pos="292100" algn="l"/>
        </a:tabLst>
        <a:defRPr sz="2000">
          <a:solidFill>
            <a:schemeClr val="bg1"/>
          </a:solidFill>
          <a:latin typeface="+mn-lt"/>
          <a:ea typeface="+mn-ea"/>
        </a:defRPr>
      </a:lvl3pPr>
      <a:lvl4pPr marL="990600" indent="-228600" algn="l" rtl="0" eaLnBrk="1" fontAlgn="base" hangingPunct="1">
        <a:spcBef>
          <a:spcPct val="0"/>
        </a:spcBef>
        <a:spcAft>
          <a:spcPct val="0"/>
        </a:spcAft>
        <a:buChar char="–"/>
        <a:tabLst>
          <a:tab pos="292100" algn="l"/>
        </a:tabLst>
        <a:defRPr sz="2000">
          <a:solidFill>
            <a:schemeClr val="bg1"/>
          </a:solidFill>
          <a:latin typeface="+mn-lt"/>
          <a:ea typeface="+mn-ea"/>
        </a:defRPr>
      </a:lvl4pPr>
      <a:lvl5pPr marL="1409700" indent="-228600" algn="l" rtl="0" eaLnBrk="1" fontAlgn="base" hangingPunct="1">
        <a:spcBef>
          <a:spcPct val="0"/>
        </a:spcBef>
        <a:spcAft>
          <a:spcPct val="0"/>
        </a:spcAft>
        <a:buChar char="»"/>
        <a:tabLst>
          <a:tab pos="292100" algn="l"/>
        </a:tabLst>
        <a:defRPr sz="2000">
          <a:solidFill>
            <a:schemeClr val="bg1"/>
          </a:solidFill>
          <a:latin typeface="+mn-lt"/>
          <a:ea typeface="+mn-ea"/>
        </a:defRPr>
      </a:lvl5pPr>
      <a:lvl6pPr marL="1866900" indent="-228600" algn="l" rtl="0" eaLnBrk="1" fontAlgn="base" hangingPunct="1">
        <a:spcBef>
          <a:spcPct val="0"/>
        </a:spcBef>
        <a:spcAft>
          <a:spcPct val="0"/>
        </a:spcAft>
        <a:buChar char="»"/>
        <a:tabLst>
          <a:tab pos="292100" algn="l"/>
        </a:tabLst>
        <a:defRPr sz="2000">
          <a:solidFill>
            <a:schemeClr val="bg1"/>
          </a:solidFill>
          <a:latin typeface="+mn-lt"/>
          <a:ea typeface="+mn-ea"/>
        </a:defRPr>
      </a:lvl6pPr>
      <a:lvl7pPr marL="2324100" indent="-228600" algn="l" rtl="0" eaLnBrk="1" fontAlgn="base" hangingPunct="1">
        <a:spcBef>
          <a:spcPct val="0"/>
        </a:spcBef>
        <a:spcAft>
          <a:spcPct val="0"/>
        </a:spcAft>
        <a:buChar char="»"/>
        <a:tabLst>
          <a:tab pos="292100" algn="l"/>
        </a:tabLst>
        <a:defRPr sz="2000">
          <a:solidFill>
            <a:schemeClr val="bg1"/>
          </a:solidFill>
          <a:latin typeface="+mn-lt"/>
          <a:ea typeface="+mn-ea"/>
        </a:defRPr>
      </a:lvl7pPr>
      <a:lvl8pPr marL="2781300" indent="-228600" algn="l" rtl="0" eaLnBrk="1" fontAlgn="base" hangingPunct="1">
        <a:spcBef>
          <a:spcPct val="0"/>
        </a:spcBef>
        <a:spcAft>
          <a:spcPct val="0"/>
        </a:spcAft>
        <a:buChar char="»"/>
        <a:tabLst>
          <a:tab pos="292100" algn="l"/>
        </a:tabLst>
        <a:defRPr sz="2000">
          <a:solidFill>
            <a:schemeClr val="bg1"/>
          </a:solidFill>
          <a:latin typeface="+mn-lt"/>
          <a:ea typeface="+mn-ea"/>
        </a:defRPr>
      </a:lvl8pPr>
      <a:lvl9pPr marL="3238500" indent="-228600" algn="l" rtl="0" eaLnBrk="1" fontAlgn="base" hangingPunct="1">
        <a:spcBef>
          <a:spcPct val="0"/>
        </a:spcBef>
        <a:spcAft>
          <a:spcPct val="0"/>
        </a:spcAft>
        <a:buChar char="»"/>
        <a:tabLst>
          <a:tab pos="292100" algn="l"/>
        </a:tabLst>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604103"/>
            <a:ext cx="7762875" cy="646981"/>
          </a:xfrm>
        </p:spPr>
        <p:txBody>
          <a:bodyPr>
            <a:normAutofit fontScale="90000"/>
          </a:bodyPr>
          <a:lstStyle/>
          <a:p>
            <a:r>
              <a:rPr lang="en-US" sz="2800" b="1" dirty="0"/>
              <a:t>                      Fire &amp; Water Safety For Schools</a:t>
            </a:r>
          </a:p>
        </p:txBody>
      </p:sp>
      <p:pic>
        <p:nvPicPr>
          <p:cNvPr id="3" name="Picture 2">
            <a:extLst>
              <a:ext uri="{FF2B5EF4-FFF2-40B4-BE49-F238E27FC236}">
                <a16:creationId xmlns:a16="http://schemas.microsoft.com/office/drawing/2014/main" id="{8D53B825-D5CF-4F29-B623-EDDEC06FD5F5}"/>
              </a:ext>
            </a:extLst>
          </p:cNvPr>
          <p:cNvPicPr>
            <a:picLocks noChangeAspect="1"/>
          </p:cNvPicPr>
          <p:nvPr/>
        </p:nvPicPr>
        <p:blipFill rotWithShape="1">
          <a:blip r:embed="rId3"/>
          <a:srcRect l="878" t="40098" r="76049" b="29408"/>
          <a:stretch/>
        </p:blipFill>
        <p:spPr>
          <a:xfrm>
            <a:off x="2427514" y="2362199"/>
            <a:ext cx="4038599" cy="41032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21" y="1375198"/>
            <a:ext cx="7762875" cy="590310"/>
          </a:xfrm>
        </p:spPr>
        <p:txBody>
          <a:bodyPr>
            <a:noAutofit/>
          </a:bodyPr>
          <a:lstStyle/>
          <a:p>
            <a:r>
              <a:rPr lang="en-GB" sz="2800" dirty="0"/>
              <a:t>Open water…..spot the hazards?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1443" y="2076772"/>
            <a:ext cx="8136610" cy="4448014"/>
          </a:xfrm>
        </p:spPr>
      </p:pic>
      <p:sp>
        <p:nvSpPr>
          <p:cNvPr id="3" name="TextBox 2"/>
          <p:cNvSpPr txBox="1"/>
          <p:nvPr/>
        </p:nvSpPr>
        <p:spPr>
          <a:xfrm>
            <a:off x="542440" y="2367955"/>
            <a:ext cx="1906292" cy="461665"/>
          </a:xfrm>
          <a:prstGeom prst="rect">
            <a:avLst/>
          </a:prstGeom>
          <a:noFill/>
        </p:spPr>
        <p:txBody>
          <a:bodyPr wrap="square" rtlCol="0">
            <a:spAutoFit/>
          </a:bodyPr>
          <a:lstStyle/>
          <a:p>
            <a:r>
              <a:rPr lang="en-GB" dirty="0">
                <a:solidFill>
                  <a:schemeClr val="bg1"/>
                </a:solidFill>
              </a:rPr>
              <a:t>temperature</a:t>
            </a:r>
          </a:p>
        </p:txBody>
      </p:sp>
      <p:sp>
        <p:nvSpPr>
          <p:cNvPr id="5" name="TextBox 4"/>
          <p:cNvSpPr txBox="1"/>
          <p:nvPr/>
        </p:nvSpPr>
        <p:spPr>
          <a:xfrm>
            <a:off x="5370163" y="2598787"/>
            <a:ext cx="1890793" cy="461665"/>
          </a:xfrm>
          <a:prstGeom prst="rect">
            <a:avLst/>
          </a:prstGeom>
          <a:noFill/>
        </p:spPr>
        <p:txBody>
          <a:bodyPr wrap="square" rtlCol="0">
            <a:spAutoFit/>
          </a:bodyPr>
          <a:lstStyle/>
          <a:p>
            <a:r>
              <a:rPr lang="en-GB" dirty="0">
                <a:solidFill>
                  <a:schemeClr val="bg1"/>
                </a:solidFill>
              </a:rPr>
              <a:t>depth</a:t>
            </a:r>
          </a:p>
        </p:txBody>
      </p:sp>
      <p:sp>
        <p:nvSpPr>
          <p:cNvPr id="6" name="TextBox 5"/>
          <p:cNvSpPr txBox="1"/>
          <p:nvPr/>
        </p:nvSpPr>
        <p:spPr>
          <a:xfrm>
            <a:off x="6912244" y="2745557"/>
            <a:ext cx="1534332" cy="830997"/>
          </a:xfrm>
          <a:prstGeom prst="rect">
            <a:avLst/>
          </a:prstGeom>
          <a:noFill/>
        </p:spPr>
        <p:txBody>
          <a:bodyPr wrap="square" rtlCol="0">
            <a:spAutoFit/>
          </a:bodyPr>
          <a:lstStyle/>
          <a:p>
            <a:r>
              <a:rPr lang="en-GB" dirty="0">
                <a:solidFill>
                  <a:schemeClr val="bg1"/>
                </a:solidFill>
              </a:rPr>
              <a:t>current</a:t>
            </a:r>
          </a:p>
          <a:p>
            <a:endParaRPr lang="en-GB" dirty="0">
              <a:solidFill>
                <a:schemeClr val="bg1"/>
              </a:solidFill>
            </a:endParaRPr>
          </a:p>
        </p:txBody>
      </p:sp>
      <p:sp>
        <p:nvSpPr>
          <p:cNvPr id="7" name="TextBox 6"/>
          <p:cNvSpPr txBox="1"/>
          <p:nvPr/>
        </p:nvSpPr>
        <p:spPr>
          <a:xfrm>
            <a:off x="1890793" y="2930222"/>
            <a:ext cx="3533614" cy="461665"/>
          </a:xfrm>
          <a:prstGeom prst="rect">
            <a:avLst/>
          </a:prstGeom>
          <a:noFill/>
        </p:spPr>
        <p:txBody>
          <a:bodyPr wrap="square" rtlCol="0">
            <a:spAutoFit/>
          </a:bodyPr>
          <a:lstStyle/>
          <a:p>
            <a:r>
              <a:rPr lang="en-GB" dirty="0">
                <a:solidFill>
                  <a:schemeClr val="bg1"/>
                </a:solidFill>
              </a:rPr>
              <a:t>underwater obstructions </a:t>
            </a:r>
          </a:p>
        </p:txBody>
      </p:sp>
      <p:sp>
        <p:nvSpPr>
          <p:cNvPr id="8" name="TextBox 7"/>
          <p:cNvSpPr txBox="1"/>
          <p:nvPr/>
        </p:nvSpPr>
        <p:spPr>
          <a:xfrm>
            <a:off x="728420" y="5858359"/>
            <a:ext cx="2324746" cy="461665"/>
          </a:xfrm>
          <a:prstGeom prst="rect">
            <a:avLst/>
          </a:prstGeom>
          <a:noFill/>
        </p:spPr>
        <p:txBody>
          <a:bodyPr wrap="square" rtlCol="0">
            <a:spAutoFit/>
          </a:bodyPr>
          <a:lstStyle/>
          <a:p>
            <a:r>
              <a:rPr lang="en-GB" dirty="0">
                <a:solidFill>
                  <a:schemeClr val="bg1"/>
                </a:solidFill>
              </a:rPr>
              <a:t>vegetation</a:t>
            </a:r>
          </a:p>
        </p:txBody>
      </p:sp>
      <p:sp>
        <p:nvSpPr>
          <p:cNvPr id="9" name="TextBox 8"/>
          <p:cNvSpPr txBox="1"/>
          <p:nvPr/>
        </p:nvSpPr>
        <p:spPr>
          <a:xfrm>
            <a:off x="5656881" y="5608743"/>
            <a:ext cx="2805194" cy="461665"/>
          </a:xfrm>
          <a:prstGeom prst="rect">
            <a:avLst/>
          </a:prstGeom>
          <a:noFill/>
        </p:spPr>
        <p:txBody>
          <a:bodyPr wrap="square" rtlCol="0">
            <a:spAutoFit/>
          </a:bodyPr>
          <a:lstStyle/>
          <a:p>
            <a:r>
              <a:rPr lang="en-GB" dirty="0">
                <a:solidFill>
                  <a:schemeClr val="bg1"/>
                </a:solidFill>
              </a:rPr>
              <a:t>slippery surfaces</a:t>
            </a:r>
          </a:p>
        </p:txBody>
      </p:sp>
      <p:sp>
        <p:nvSpPr>
          <p:cNvPr id="10" name="TextBox 9"/>
          <p:cNvSpPr txBox="1"/>
          <p:nvPr/>
        </p:nvSpPr>
        <p:spPr>
          <a:xfrm>
            <a:off x="4912963" y="4957814"/>
            <a:ext cx="2603716" cy="464949"/>
          </a:xfrm>
          <a:prstGeom prst="rect">
            <a:avLst/>
          </a:prstGeom>
          <a:noFill/>
        </p:spPr>
        <p:txBody>
          <a:bodyPr wrap="square" rtlCol="0">
            <a:spAutoFit/>
          </a:bodyPr>
          <a:lstStyle/>
          <a:p>
            <a:r>
              <a:rPr lang="en-GB" dirty="0">
                <a:solidFill>
                  <a:schemeClr val="bg1"/>
                </a:solidFill>
              </a:rPr>
              <a:t>sharp objects</a:t>
            </a:r>
          </a:p>
        </p:txBody>
      </p:sp>
      <p:sp>
        <p:nvSpPr>
          <p:cNvPr id="11" name="TextBox 10"/>
          <p:cNvSpPr txBox="1"/>
          <p:nvPr/>
        </p:nvSpPr>
        <p:spPr>
          <a:xfrm>
            <a:off x="6214821" y="4417017"/>
            <a:ext cx="2247254" cy="461665"/>
          </a:xfrm>
          <a:prstGeom prst="rect">
            <a:avLst/>
          </a:prstGeom>
          <a:noFill/>
        </p:spPr>
        <p:txBody>
          <a:bodyPr wrap="square" rtlCol="0">
            <a:spAutoFit/>
          </a:bodyPr>
          <a:lstStyle/>
          <a:p>
            <a:r>
              <a:rPr lang="en-GB" dirty="0">
                <a:solidFill>
                  <a:schemeClr val="bg1"/>
                </a:solidFill>
              </a:rPr>
              <a:t>poor visibility</a:t>
            </a:r>
          </a:p>
        </p:txBody>
      </p:sp>
      <p:sp>
        <p:nvSpPr>
          <p:cNvPr id="12" name="TextBox 11"/>
          <p:cNvSpPr txBox="1"/>
          <p:nvPr/>
        </p:nvSpPr>
        <p:spPr>
          <a:xfrm>
            <a:off x="573437" y="3345721"/>
            <a:ext cx="1999282" cy="461665"/>
          </a:xfrm>
          <a:prstGeom prst="rect">
            <a:avLst/>
          </a:prstGeom>
          <a:noFill/>
        </p:spPr>
        <p:txBody>
          <a:bodyPr wrap="square" rtlCol="0">
            <a:spAutoFit/>
          </a:bodyPr>
          <a:lstStyle/>
          <a:p>
            <a:r>
              <a:rPr lang="en-GB" dirty="0">
                <a:solidFill>
                  <a:schemeClr val="bg1"/>
                </a:solidFill>
              </a:rPr>
              <a:t>supervision</a:t>
            </a:r>
          </a:p>
        </p:txBody>
      </p:sp>
      <p:sp>
        <p:nvSpPr>
          <p:cNvPr id="13" name="TextBox 12"/>
          <p:cNvSpPr txBox="1"/>
          <p:nvPr/>
        </p:nvSpPr>
        <p:spPr>
          <a:xfrm>
            <a:off x="573437" y="5376266"/>
            <a:ext cx="2324746" cy="461665"/>
          </a:xfrm>
          <a:prstGeom prst="rect">
            <a:avLst/>
          </a:prstGeom>
          <a:noFill/>
        </p:spPr>
        <p:txBody>
          <a:bodyPr wrap="square" rtlCol="0">
            <a:spAutoFit/>
          </a:bodyPr>
          <a:lstStyle/>
          <a:p>
            <a:r>
              <a:rPr lang="en-GB" dirty="0">
                <a:solidFill>
                  <a:schemeClr val="bg1"/>
                </a:solidFill>
              </a:rPr>
              <a:t>chemicals</a:t>
            </a:r>
          </a:p>
        </p:txBody>
      </p:sp>
      <p:sp>
        <p:nvSpPr>
          <p:cNvPr id="14" name="TextBox 13"/>
          <p:cNvSpPr txBox="1"/>
          <p:nvPr/>
        </p:nvSpPr>
        <p:spPr>
          <a:xfrm>
            <a:off x="3208149" y="2514725"/>
            <a:ext cx="2216258" cy="461664"/>
          </a:xfrm>
          <a:prstGeom prst="rect">
            <a:avLst/>
          </a:prstGeom>
          <a:noFill/>
        </p:spPr>
        <p:txBody>
          <a:bodyPr wrap="square" rtlCol="0">
            <a:spAutoFit/>
          </a:bodyPr>
          <a:lstStyle/>
          <a:p>
            <a:r>
              <a:rPr lang="en-GB" dirty="0">
                <a:solidFill>
                  <a:schemeClr val="bg1"/>
                </a:solidFill>
              </a:rPr>
              <a:t>disease</a:t>
            </a:r>
          </a:p>
        </p:txBody>
      </p:sp>
    </p:spTree>
    <p:extLst>
      <p:ext uri="{BB962C8B-B14F-4D97-AF65-F5344CB8AC3E}">
        <p14:creationId xmlns:p14="http://schemas.microsoft.com/office/powerpoint/2010/main" val="90345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9386" y="1635421"/>
            <a:ext cx="7762875" cy="1135964"/>
          </a:xfrm>
        </p:spPr>
        <p:txBody>
          <a:bodyPr>
            <a:normAutofit fontScale="90000"/>
          </a:bodyPr>
          <a:lstStyle/>
          <a:p>
            <a:pPr algn="ctr"/>
            <a:r>
              <a:rPr lang="en-US" sz="2800" dirty="0"/>
              <a:t>         </a:t>
            </a:r>
            <a:r>
              <a:rPr lang="en-US" sz="2800" b="1" dirty="0"/>
              <a:t> How </a:t>
            </a:r>
            <a:r>
              <a:rPr lang="en-US" sz="2800" dirty="0"/>
              <a:t>the Fire Service prepares</a:t>
            </a:r>
            <a:r>
              <a:rPr lang="en-US" sz="2800" b="1" dirty="0"/>
              <a:t> for </a:t>
            </a:r>
            <a:r>
              <a:rPr lang="en-US" sz="2800" dirty="0"/>
              <a:t>open</a:t>
            </a:r>
            <a:br>
              <a:rPr lang="en-US" sz="2800" dirty="0"/>
            </a:br>
            <a:r>
              <a:rPr lang="en-US" sz="2800" dirty="0"/>
              <a:t>water incidents</a:t>
            </a:r>
            <a:endParaRPr lang="en-US"/>
          </a:p>
        </p:txBody>
      </p:sp>
      <p:pic>
        <p:nvPicPr>
          <p:cNvPr id="2" name="Picture 2" descr="C:\Users\02463\AppData\Local\Microsoft\Windows\Temporary Internet Files\Content.IE5\UGJSFA45\PL-2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15" y="3043594"/>
            <a:ext cx="6349778" cy="314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6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9386" y="1794341"/>
            <a:ext cx="7762875" cy="646981"/>
          </a:xfrm>
        </p:spPr>
        <p:txBody>
          <a:bodyPr>
            <a:normAutofit fontScale="90000"/>
          </a:bodyPr>
          <a:lstStyle/>
          <a:p>
            <a:pPr algn="ctr"/>
            <a:r>
              <a:rPr lang="en-US" sz="2800" dirty="0"/>
              <a:t>         </a:t>
            </a:r>
            <a:r>
              <a:rPr lang="en-US" sz="2800" b="1" dirty="0"/>
              <a:t> How </a:t>
            </a:r>
            <a:r>
              <a:rPr lang="en-US" sz="2800" dirty="0"/>
              <a:t>the Fire Service prepares </a:t>
            </a:r>
            <a:r>
              <a:rPr lang="en-US" sz="2800" b="1" dirty="0"/>
              <a:t>for open</a:t>
            </a:r>
            <a:br>
              <a:rPr lang="en-US" sz="2800" dirty="0"/>
            </a:br>
            <a:r>
              <a:rPr lang="en-US" sz="2800" b="1" dirty="0"/>
              <a:t>water</a:t>
            </a:r>
            <a:r>
              <a:rPr lang="en-US" sz="2800" dirty="0"/>
              <a:t> incidents</a:t>
            </a:r>
            <a:endParaRPr lang="en-US" sz="2800" b="0" dirty="0">
              <a:ea typeface="+mj-lt"/>
              <a:cs typeface="+mj-lt"/>
            </a:endParaRPr>
          </a:p>
          <a:p>
            <a:endParaRPr lang="en-US" sz="2800" b="1" dirty="0">
              <a:cs typeface="Arial"/>
            </a:endParaRPr>
          </a:p>
        </p:txBody>
      </p:sp>
      <p:pic>
        <p:nvPicPr>
          <p:cNvPr id="5" name="Picture 4"/>
          <p:cNvPicPr>
            <a:picLocks noChangeAspect="1"/>
          </p:cNvPicPr>
          <p:nvPr/>
        </p:nvPicPr>
        <p:blipFill>
          <a:blip r:embed="rId3"/>
          <a:stretch>
            <a:fillRect/>
          </a:stretch>
        </p:blipFill>
        <p:spPr>
          <a:xfrm>
            <a:off x="3095764" y="2771385"/>
            <a:ext cx="3076668" cy="3728387"/>
          </a:xfrm>
          <a:prstGeom prst="rect">
            <a:avLst/>
          </a:prstGeom>
        </p:spPr>
      </p:pic>
    </p:spTree>
    <p:extLst>
      <p:ext uri="{BB962C8B-B14F-4D97-AF65-F5344CB8AC3E}">
        <p14:creationId xmlns:p14="http://schemas.microsoft.com/office/powerpoint/2010/main" val="101254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7182" y="1708769"/>
            <a:ext cx="7762875" cy="646981"/>
          </a:xfrm>
        </p:spPr>
        <p:txBody>
          <a:bodyPr>
            <a:normAutofit fontScale="90000"/>
          </a:bodyPr>
          <a:lstStyle/>
          <a:p>
            <a:pPr algn="ctr"/>
            <a:r>
              <a:rPr lang="en-US" sz="2800" dirty="0"/>
              <a:t>         </a:t>
            </a:r>
            <a:r>
              <a:rPr lang="en-US" sz="2800" b="1" dirty="0"/>
              <a:t> How </a:t>
            </a:r>
            <a:r>
              <a:rPr lang="en-US" sz="2800" dirty="0"/>
              <a:t>the Fire Service prepares </a:t>
            </a:r>
            <a:r>
              <a:rPr lang="en-US" sz="2800" b="1" dirty="0"/>
              <a:t>for open</a:t>
            </a:r>
            <a:br>
              <a:rPr lang="en-US" sz="2800" dirty="0"/>
            </a:br>
            <a:r>
              <a:rPr lang="en-US" sz="2800" b="1" dirty="0"/>
              <a:t>water</a:t>
            </a:r>
            <a:r>
              <a:rPr lang="en-US" sz="2800" dirty="0"/>
              <a:t> incidents</a:t>
            </a:r>
            <a:endParaRPr lang="en-US" sz="2800" b="0" dirty="0">
              <a:ea typeface="+mj-lt"/>
              <a:cs typeface="+mj-lt"/>
            </a:endParaRPr>
          </a:p>
          <a:p>
            <a:endParaRPr lang="en-US" sz="2800" b="1" dirty="0">
              <a:cs typeface="Arial"/>
            </a:endParaRPr>
          </a:p>
        </p:txBody>
      </p:sp>
      <p:pic>
        <p:nvPicPr>
          <p:cNvPr id="4" name="Picture 3"/>
          <p:cNvPicPr>
            <a:picLocks noChangeAspect="1"/>
          </p:cNvPicPr>
          <p:nvPr/>
        </p:nvPicPr>
        <p:blipFill>
          <a:blip r:embed="rId3"/>
          <a:stretch>
            <a:fillRect/>
          </a:stretch>
        </p:blipFill>
        <p:spPr>
          <a:xfrm>
            <a:off x="1030148" y="2294627"/>
            <a:ext cx="6933234" cy="3677910"/>
          </a:xfrm>
          <a:prstGeom prst="rect">
            <a:avLst/>
          </a:prstGeom>
        </p:spPr>
      </p:pic>
    </p:spTree>
    <p:extLst>
      <p:ext uri="{BB962C8B-B14F-4D97-AF65-F5344CB8AC3E}">
        <p14:creationId xmlns:p14="http://schemas.microsoft.com/office/powerpoint/2010/main" val="287053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a:buFont typeface="Wingdings" pitchFamily="2" charset="2"/>
              <a:buNone/>
            </a:pPr>
            <a:endParaRPr lang="en-GB" dirty="0"/>
          </a:p>
          <a:p>
            <a:endParaRPr lang="en-GB" dirty="0"/>
          </a:p>
          <a:p>
            <a:endParaRPr lang="en-GB" dirty="0"/>
          </a:p>
          <a:p>
            <a:endParaRPr lang="en-US" dirty="0"/>
          </a:p>
        </p:txBody>
      </p:sp>
      <p:pic>
        <p:nvPicPr>
          <p:cNvPr id="7" name="Picture 6" descr="canoe.JPG"/>
          <p:cNvPicPr>
            <a:picLocks noChangeAspect="1"/>
          </p:cNvPicPr>
          <p:nvPr/>
        </p:nvPicPr>
        <p:blipFill rotWithShape="1">
          <a:blip r:embed="rId3" cstate="print"/>
          <a:srcRect l="2863" t="1" r="9515" b="20027"/>
          <a:stretch/>
        </p:blipFill>
        <p:spPr>
          <a:xfrm>
            <a:off x="447777" y="2464231"/>
            <a:ext cx="8029796" cy="3967566"/>
          </a:xfrm>
          <a:prstGeom prst="rect">
            <a:avLst/>
          </a:prstGeom>
        </p:spPr>
      </p:pic>
      <p:sp>
        <p:nvSpPr>
          <p:cNvPr id="2" name="TextBox 1"/>
          <p:cNvSpPr txBox="1"/>
          <p:nvPr/>
        </p:nvSpPr>
        <p:spPr>
          <a:xfrm>
            <a:off x="294468" y="1425844"/>
            <a:ext cx="8074617" cy="584775"/>
          </a:xfrm>
          <a:prstGeom prst="rect">
            <a:avLst/>
          </a:prstGeom>
          <a:noFill/>
        </p:spPr>
        <p:txBody>
          <a:bodyPr wrap="square" rtlCol="0">
            <a:spAutoFit/>
          </a:bodyPr>
          <a:lstStyle/>
          <a:p>
            <a:r>
              <a:rPr lang="en-GB" sz="3200" b="1" dirty="0">
                <a:solidFill>
                  <a:schemeClr val="bg1"/>
                </a:solidFill>
              </a:rPr>
              <a:t> Flooding......what are the extra hazards?</a:t>
            </a:r>
          </a:p>
        </p:txBody>
      </p:sp>
    </p:spTree>
    <p:extLst>
      <p:ext uri="{BB962C8B-B14F-4D97-AF65-F5344CB8AC3E}">
        <p14:creationId xmlns:p14="http://schemas.microsoft.com/office/powerpoint/2010/main" val="323063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a:buFont typeface="Wingdings" pitchFamily="2" charset="2"/>
              <a:buNone/>
            </a:pPr>
            <a:endParaRPr lang="en-GB" dirty="0"/>
          </a:p>
          <a:p>
            <a:endParaRPr lang="en-GB" dirty="0"/>
          </a:p>
          <a:p>
            <a:endParaRPr lang="en-GB" dirty="0"/>
          </a:p>
          <a:p>
            <a:endParaRPr lang="en-US" dirty="0"/>
          </a:p>
        </p:txBody>
      </p:sp>
      <p:pic>
        <p:nvPicPr>
          <p:cNvPr id="7" name="Picture 6" descr="canoe.JPG"/>
          <p:cNvPicPr>
            <a:picLocks noChangeAspect="1"/>
          </p:cNvPicPr>
          <p:nvPr/>
        </p:nvPicPr>
        <p:blipFill rotWithShape="1">
          <a:blip r:embed="rId3" cstate="print"/>
          <a:srcRect l="2863" t="1" r="9515" b="20027"/>
          <a:stretch/>
        </p:blipFill>
        <p:spPr>
          <a:xfrm>
            <a:off x="447777" y="2464231"/>
            <a:ext cx="8029796" cy="3967566"/>
          </a:xfrm>
          <a:prstGeom prst="rect">
            <a:avLst/>
          </a:prstGeom>
        </p:spPr>
      </p:pic>
      <p:sp>
        <p:nvSpPr>
          <p:cNvPr id="2" name="TextBox 1"/>
          <p:cNvSpPr txBox="1"/>
          <p:nvPr/>
        </p:nvSpPr>
        <p:spPr>
          <a:xfrm>
            <a:off x="294468" y="1425844"/>
            <a:ext cx="8074617" cy="584775"/>
          </a:xfrm>
          <a:prstGeom prst="rect">
            <a:avLst/>
          </a:prstGeom>
          <a:noFill/>
        </p:spPr>
        <p:txBody>
          <a:bodyPr wrap="square" rtlCol="0">
            <a:spAutoFit/>
          </a:bodyPr>
          <a:lstStyle/>
          <a:p>
            <a:r>
              <a:rPr lang="en-GB" sz="3200" b="1" dirty="0">
                <a:solidFill>
                  <a:schemeClr val="bg1"/>
                </a:solidFill>
              </a:rPr>
              <a:t> Flooding......what are the extra hazards?</a:t>
            </a:r>
          </a:p>
        </p:txBody>
      </p:sp>
      <p:sp>
        <p:nvSpPr>
          <p:cNvPr id="3" name="TextBox 2"/>
          <p:cNvSpPr txBox="1"/>
          <p:nvPr/>
        </p:nvSpPr>
        <p:spPr>
          <a:xfrm>
            <a:off x="4943959" y="2743200"/>
            <a:ext cx="2603716" cy="461665"/>
          </a:xfrm>
          <a:prstGeom prst="rect">
            <a:avLst/>
          </a:prstGeom>
          <a:noFill/>
        </p:spPr>
        <p:txBody>
          <a:bodyPr wrap="square" rtlCol="0">
            <a:spAutoFit/>
          </a:bodyPr>
          <a:lstStyle/>
          <a:p>
            <a:r>
              <a:rPr lang="en-GB" dirty="0">
                <a:solidFill>
                  <a:schemeClr val="bg1"/>
                </a:solidFill>
              </a:rPr>
              <a:t>Sewage</a:t>
            </a:r>
          </a:p>
        </p:txBody>
      </p:sp>
      <p:sp>
        <p:nvSpPr>
          <p:cNvPr id="4" name="TextBox 3"/>
          <p:cNvSpPr txBox="1"/>
          <p:nvPr/>
        </p:nvSpPr>
        <p:spPr>
          <a:xfrm>
            <a:off x="5455403" y="5796366"/>
            <a:ext cx="2743200" cy="464949"/>
          </a:xfrm>
          <a:prstGeom prst="rect">
            <a:avLst/>
          </a:prstGeom>
          <a:noFill/>
        </p:spPr>
        <p:txBody>
          <a:bodyPr wrap="square" rtlCol="0">
            <a:spAutoFit/>
          </a:bodyPr>
          <a:lstStyle/>
          <a:p>
            <a:r>
              <a:rPr lang="en-GB" dirty="0">
                <a:solidFill>
                  <a:schemeClr val="bg1"/>
                </a:solidFill>
              </a:rPr>
              <a:t>manhole covers</a:t>
            </a:r>
          </a:p>
        </p:txBody>
      </p:sp>
      <p:sp>
        <p:nvSpPr>
          <p:cNvPr id="5" name="TextBox 4"/>
          <p:cNvSpPr txBox="1"/>
          <p:nvPr/>
        </p:nvSpPr>
        <p:spPr>
          <a:xfrm>
            <a:off x="790414" y="2464231"/>
            <a:ext cx="2417735" cy="830997"/>
          </a:xfrm>
          <a:prstGeom prst="rect">
            <a:avLst/>
          </a:prstGeom>
          <a:noFill/>
        </p:spPr>
        <p:txBody>
          <a:bodyPr wrap="square" rtlCol="0">
            <a:spAutoFit/>
          </a:bodyPr>
          <a:lstStyle/>
          <a:p>
            <a:r>
              <a:rPr lang="en-GB" dirty="0"/>
              <a:t>electricity</a:t>
            </a:r>
          </a:p>
          <a:p>
            <a:endParaRPr lang="en-GB" dirty="0"/>
          </a:p>
        </p:txBody>
      </p:sp>
      <p:sp>
        <p:nvSpPr>
          <p:cNvPr id="6" name="TextBox 5"/>
          <p:cNvSpPr txBox="1"/>
          <p:nvPr/>
        </p:nvSpPr>
        <p:spPr>
          <a:xfrm>
            <a:off x="790413" y="5717232"/>
            <a:ext cx="3006671" cy="461665"/>
          </a:xfrm>
          <a:prstGeom prst="rect">
            <a:avLst/>
          </a:prstGeom>
          <a:noFill/>
        </p:spPr>
        <p:txBody>
          <a:bodyPr wrap="square" rtlCol="0">
            <a:spAutoFit/>
          </a:bodyPr>
          <a:lstStyle/>
          <a:p>
            <a:r>
              <a:rPr lang="en-GB" dirty="0"/>
              <a:t>submerged fences</a:t>
            </a:r>
          </a:p>
        </p:txBody>
      </p:sp>
      <p:sp>
        <p:nvSpPr>
          <p:cNvPr id="8" name="TextBox 7"/>
          <p:cNvSpPr txBox="1"/>
          <p:nvPr/>
        </p:nvSpPr>
        <p:spPr>
          <a:xfrm>
            <a:off x="447777" y="5024735"/>
            <a:ext cx="3006671" cy="461665"/>
          </a:xfrm>
          <a:prstGeom prst="rect">
            <a:avLst/>
          </a:prstGeom>
          <a:noFill/>
        </p:spPr>
        <p:txBody>
          <a:bodyPr wrap="square" rtlCol="0">
            <a:spAutoFit/>
          </a:bodyPr>
          <a:lstStyle/>
          <a:p>
            <a:r>
              <a:rPr lang="en-GB" dirty="0"/>
              <a:t>weakened structures </a:t>
            </a:r>
          </a:p>
        </p:txBody>
      </p:sp>
      <p:sp>
        <p:nvSpPr>
          <p:cNvPr id="9" name="TextBox 8"/>
          <p:cNvSpPr txBox="1"/>
          <p:nvPr/>
        </p:nvSpPr>
        <p:spPr>
          <a:xfrm>
            <a:off x="1363851" y="4448014"/>
            <a:ext cx="1844298" cy="461665"/>
          </a:xfrm>
          <a:prstGeom prst="rect">
            <a:avLst/>
          </a:prstGeom>
          <a:noFill/>
        </p:spPr>
        <p:txBody>
          <a:bodyPr wrap="square" rtlCol="0">
            <a:spAutoFit/>
          </a:bodyPr>
          <a:lstStyle/>
          <a:p>
            <a:r>
              <a:rPr lang="en-GB" dirty="0"/>
              <a:t>drains</a:t>
            </a:r>
          </a:p>
        </p:txBody>
      </p:sp>
    </p:spTree>
    <p:extLst>
      <p:ext uri="{BB962C8B-B14F-4D97-AF65-F5344CB8AC3E}">
        <p14:creationId xmlns:p14="http://schemas.microsoft.com/office/powerpoint/2010/main" val="382424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ain bursting.jpg"/>
          <p:cNvPicPr>
            <a:picLocks noChangeAspect="1"/>
          </p:cNvPicPr>
          <p:nvPr/>
        </p:nvPicPr>
        <p:blipFill>
          <a:blip r:embed="rId3" cstate="print"/>
          <a:srcRect l="25037" r="1519" b="20828"/>
          <a:stretch>
            <a:fillRect/>
          </a:stretch>
        </p:blipFill>
        <p:spPr>
          <a:xfrm>
            <a:off x="5076056" y="1844824"/>
            <a:ext cx="3168352" cy="1944216"/>
          </a:xfrm>
          <a:prstGeom prst="rect">
            <a:avLst/>
          </a:prstGeom>
        </p:spPr>
      </p:pic>
      <p:pic>
        <p:nvPicPr>
          <p:cNvPr id="9" name="Picture 8" descr="Blocked drain.jpg"/>
          <p:cNvPicPr>
            <a:picLocks noChangeAspect="1"/>
          </p:cNvPicPr>
          <p:nvPr/>
        </p:nvPicPr>
        <p:blipFill>
          <a:blip r:embed="rId4" cstate="print"/>
          <a:srcRect l="11884" r="11743"/>
          <a:stretch>
            <a:fillRect/>
          </a:stretch>
        </p:blipFill>
        <p:spPr>
          <a:xfrm>
            <a:off x="611560" y="1916832"/>
            <a:ext cx="3749732" cy="3744416"/>
          </a:xfrm>
          <a:prstGeom prst="rect">
            <a:avLst/>
          </a:prstGeom>
        </p:spPr>
      </p:pic>
      <p:sp>
        <p:nvSpPr>
          <p:cNvPr id="10" name="Rectangle 2"/>
          <p:cNvSpPr>
            <a:spLocks noGrp="1" noChangeArrowheads="1"/>
          </p:cNvSpPr>
          <p:nvPr>
            <p:ph type="title"/>
          </p:nvPr>
        </p:nvSpPr>
        <p:spPr>
          <a:xfrm>
            <a:off x="539552" y="836712"/>
            <a:ext cx="4896544" cy="720080"/>
          </a:xfrm>
        </p:spPr>
        <p:txBody>
          <a:bodyPr>
            <a:noAutofit/>
          </a:bodyPr>
          <a:lstStyle/>
          <a:p>
            <a:r>
              <a:rPr lang="en-GB" sz="2800" dirty="0"/>
              <a:t>What are you getting in to?</a:t>
            </a:r>
            <a:endParaRPr lang="en-US" sz="2800" dirty="0"/>
          </a:p>
        </p:txBody>
      </p:sp>
      <p:sp>
        <p:nvSpPr>
          <p:cNvPr id="11" name="Rectangle 3"/>
          <p:cNvSpPr txBox="1">
            <a:spLocks noChangeArrowheads="1"/>
          </p:cNvSpPr>
          <p:nvPr/>
        </p:nvSpPr>
        <p:spPr>
          <a:xfrm>
            <a:off x="467544" y="1484784"/>
            <a:ext cx="3888432" cy="576064"/>
          </a:xfrm>
          <a:prstGeom prst="rect">
            <a:avLst/>
          </a:prstGeom>
        </p:spPr>
        <p:txBody>
          <a:bodyPr vert="horz" lIns="91440" tIns="45720" rIns="91440" bIns="45720" rtlCol="0">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tab pos="292100" algn="l"/>
              </a:tabLst>
              <a:defRPr/>
            </a:pPr>
            <a:r>
              <a:rPr kumimoji="0" lang="en-GB" sz="2400" b="1" i="0" u="none" strike="noStrike" kern="0" cap="none" spc="0" normalizeH="0" baseline="0" noProof="0" dirty="0">
                <a:ln>
                  <a:noFill/>
                </a:ln>
                <a:solidFill>
                  <a:srgbClr val="FFFF00"/>
                </a:solidFill>
                <a:effectLst/>
                <a:uLnTx/>
                <a:uFillTx/>
                <a:latin typeface="+mn-lt"/>
                <a:ea typeface="+mn-ea"/>
                <a:cs typeface="+mn-cs"/>
              </a:rPr>
              <a:t>Would you climb into this?</a:t>
            </a:r>
          </a:p>
          <a:p>
            <a:pPr marL="0" marR="0" lvl="0" indent="0" algn="l" defTabSz="914400" rtl="0" eaLnBrk="1" fontAlgn="base" latinLnBrk="0" hangingPunct="1">
              <a:lnSpc>
                <a:spcPct val="100000"/>
              </a:lnSpc>
              <a:spcBef>
                <a:spcPct val="0"/>
              </a:spcBef>
              <a:spcAft>
                <a:spcPct val="0"/>
              </a:spcAft>
              <a:buClrTx/>
              <a:buSzTx/>
              <a:buFontTx/>
              <a:buNone/>
              <a:tabLst>
                <a:tab pos="292100" algn="l"/>
              </a:tabLst>
              <a:defRPr/>
            </a:pPr>
            <a:endParaRPr kumimoji="0" lang="en-GB" sz="2000" b="0" i="0" u="none" strike="noStrike" kern="0" cap="none" spc="0" normalizeH="0" baseline="0" noProof="0" dirty="0">
              <a:ln>
                <a:noFill/>
              </a:ln>
              <a:solidFill>
                <a:schemeClr val="bg1"/>
              </a:solidFill>
              <a:effectLst/>
              <a:uLnTx/>
              <a:uFillTx/>
              <a:latin typeface="+mn-lt"/>
              <a:ea typeface="+mn-ea"/>
              <a:cs typeface="+mn-cs"/>
            </a:endParaRPr>
          </a:p>
        </p:txBody>
      </p:sp>
      <p:grpSp>
        <p:nvGrpSpPr>
          <p:cNvPr id="16" name="Group 15"/>
          <p:cNvGrpSpPr/>
          <p:nvPr/>
        </p:nvGrpSpPr>
        <p:grpSpPr>
          <a:xfrm>
            <a:off x="4499992" y="3861048"/>
            <a:ext cx="4290262" cy="2537366"/>
            <a:chOff x="4499992" y="3861048"/>
            <a:chExt cx="4290262" cy="2537366"/>
          </a:xfrm>
        </p:grpSpPr>
        <p:pic>
          <p:nvPicPr>
            <p:cNvPr id="13" name="Picture 12" descr="broken bottle.jpg"/>
            <p:cNvPicPr>
              <a:picLocks noChangeAspect="1"/>
            </p:cNvPicPr>
            <p:nvPr/>
          </p:nvPicPr>
          <p:blipFill>
            <a:blip r:embed="rId5" cstate="print"/>
            <a:stretch>
              <a:fillRect/>
            </a:stretch>
          </p:blipFill>
          <p:spPr>
            <a:xfrm rot="20437788">
              <a:off x="4499992" y="3861048"/>
              <a:ext cx="3053328" cy="2289996"/>
            </a:xfrm>
            <a:prstGeom prst="rect">
              <a:avLst/>
            </a:prstGeom>
          </p:spPr>
        </p:pic>
        <p:pic>
          <p:nvPicPr>
            <p:cNvPr id="14" name="Picture 13" descr="needles.jpg"/>
            <p:cNvPicPr>
              <a:picLocks noChangeAspect="1"/>
            </p:cNvPicPr>
            <p:nvPr/>
          </p:nvPicPr>
          <p:blipFill>
            <a:blip r:embed="rId6" cstate="print"/>
            <a:srcRect r="35933"/>
            <a:stretch>
              <a:fillRect/>
            </a:stretch>
          </p:blipFill>
          <p:spPr>
            <a:xfrm rot="1135218">
              <a:off x="6846038" y="3892537"/>
              <a:ext cx="1944216" cy="2505877"/>
            </a:xfrm>
            <a:prstGeom prst="rect">
              <a:avLst/>
            </a:prstGeom>
          </p:spPr>
        </p:pic>
      </p:grpSp>
      <p:sp>
        <p:nvSpPr>
          <p:cNvPr id="12" name="Rectangle 2"/>
          <p:cNvSpPr txBox="1">
            <a:spLocks noChangeArrowheads="1"/>
          </p:cNvSpPr>
          <p:nvPr/>
        </p:nvSpPr>
        <p:spPr>
          <a:xfrm>
            <a:off x="395536" y="5877272"/>
            <a:ext cx="4536504" cy="720080"/>
          </a:xfrm>
          <a:prstGeom prst="rect">
            <a:avLst/>
          </a:prstGeom>
        </p:spPr>
        <p:txBody>
          <a:bodyPr vert="horz" lIns="91440" tIns="45720" rIns="91440" bIns="45720" rtlCol="0" anchor="ctr">
            <a:noAutofit/>
          </a:body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FF0000"/>
                </a:solidFill>
                <a:effectLst/>
                <a:uLnTx/>
                <a:uFillTx/>
                <a:latin typeface="+mj-lt"/>
                <a:ea typeface="+mj-ea"/>
                <a:cs typeface="+mj-cs"/>
              </a:rPr>
              <a:t>What is getting in to you?</a:t>
            </a:r>
            <a:endParaRPr kumimoji="0" lang="en-US" sz="2800" b="1"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0385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Water looks different in the winter…..</a:t>
            </a:r>
          </a:p>
        </p:txBody>
      </p:sp>
      <p:sp>
        <p:nvSpPr>
          <p:cNvPr id="3" name="Content Placeholder 2"/>
          <p:cNvSpPr>
            <a:spLocks noGrp="1"/>
          </p:cNvSpPr>
          <p:nvPr>
            <p:ph idx="1"/>
          </p:nvPr>
        </p:nvSpPr>
        <p:spPr/>
        <p:txBody>
          <a:bodyPr>
            <a:normAutofit/>
          </a:bodyPr>
          <a:lstStyle/>
          <a:p>
            <a:endParaRPr lang="en-GB" sz="2400" dirty="0"/>
          </a:p>
          <a:p>
            <a:pPr marL="342900" indent="-342900">
              <a:buFont typeface="Arial" panose="020B0604020202020204" pitchFamily="34" charset="0"/>
              <a:buChar char="•"/>
            </a:pPr>
            <a:endParaRPr lang="en-GB" sz="2400" dirty="0"/>
          </a:p>
        </p:txBody>
      </p:sp>
      <p:pic>
        <p:nvPicPr>
          <p:cNvPr id="3074" name="Picture 2" descr="C:\Users\02463\AppData\Local\Microsoft\Windows\Temporary Internet Files\Content.IE5\NO58RWXC\PL-17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36" y="2386739"/>
            <a:ext cx="7935132" cy="408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2420938"/>
            <a:ext cx="2870200" cy="3919537"/>
          </a:xfrm>
        </p:spPr>
      </p:pic>
      <p:sp>
        <p:nvSpPr>
          <p:cNvPr id="6150" name="Rectangle 11"/>
          <p:cNvSpPr>
            <a:spLocks noChangeArrowheads="1"/>
          </p:cNvSpPr>
          <p:nvPr/>
        </p:nvSpPr>
        <p:spPr bwMode="auto">
          <a:xfrm>
            <a:off x="6443663" y="4005263"/>
            <a:ext cx="1944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2400" dirty="0">
                <a:latin typeface="Comic Sans MS" pitchFamily="66" charset="0"/>
              </a:rPr>
              <a:t>Can you identify why this water is safe?</a:t>
            </a:r>
          </a:p>
        </p:txBody>
      </p:sp>
      <p:sp>
        <p:nvSpPr>
          <p:cNvPr id="2" name="Title 1"/>
          <p:cNvSpPr>
            <a:spLocks noGrp="1"/>
          </p:cNvSpPr>
          <p:nvPr>
            <p:ph type="title"/>
          </p:nvPr>
        </p:nvSpPr>
        <p:spPr/>
        <p:txBody>
          <a:bodyPr/>
          <a:lstStyle/>
          <a:p>
            <a:r>
              <a:rPr lang="en-GB" dirty="0"/>
              <a:t>                       So where should you swim?</a:t>
            </a:r>
          </a:p>
        </p:txBody>
      </p:sp>
    </p:spTree>
    <p:extLst>
      <p:ext uri="{BB962C8B-B14F-4D97-AF65-F5344CB8AC3E}">
        <p14:creationId xmlns:p14="http://schemas.microsoft.com/office/powerpoint/2010/main" val="35982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60400" y="1592263"/>
            <a:ext cx="7762875" cy="590550"/>
          </a:xfrm>
        </p:spPr>
        <p:txBody>
          <a:bodyPr>
            <a:noAutofit/>
          </a:bodyPr>
          <a:lstStyle/>
          <a:p>
            <a:pPr algn="ctr"/>
            <a:endParaRPr lang="en-GB" altLang="en-US" sz="2800" dirty="0"/>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595563"/>
            <a:ext cx="2505075" cy="3419475"/>
          </a:xfrm>
        </p:spPr>
      </p:pic>
      <p:sp>
        <p:nvSpPr>
          <p:cNvPr id="7172" name="Line 14"/>
          <p:cNvSpPr>
            <a:spLocks noChangeShapeType="1"/>
          </p:cNvSpPr>
          <p:nvPr/>
        </p:nvSpPr>
        <p:spPr bwMode="auto">
          <a:xfrm>
            <a:off x="2484438" y="5578475"/>
            <a:ext cx="1063625" cy="1539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3" name="Line 18"/>
          <p:cNvSpPr>
            <a:spLocks noChangeShapeType="1"/>
          </p:cNvSpPr>
          <p:nvPr/>
        </p:nvSpPr>
        <p:spPr bwMode="auto">
          <a:xfrm>
            <a:off x="1979613" y="4713288"/>
            <a:ext cx="1620837" cy="2809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4" name="Line 18"/>
          <p:cNvSpPr>
            <a:spLocks noChangeShapeType="1"/>
          </p:cNvSpPr>
          <p:nvPr/>
        </p:nvSpPr>
        <p:spPr bwMode="auto">
          <a:xfrm>
            <a:off x="2790825" y="3798888"/>
            <a:ext cx="917575" cy="5064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Line 12"/>
          <p:cNvSpPr>
            <a:spLocks noChangeShapeType="1"/>
          </p:cNvSpPr>
          <p:nvPr/>
        </p:nvSpPr>
        <p:spPr bwMode="auto">
          <a:xfrm flipH="1">
            <a:off x="5364163" y="2865438"/>
            <a:ext cx="1035050" cy="5048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6" name="Line 20"/>
          <p:cNvSpPr>
            <a:spLocks noChangeShapeType="1"/>
          </p:cNvSpPr>
          <p:nvPr/>
        </p:nvSpPr>
        <p:spPr bwMode="auto">
          <a:xfrm flipH="1">
            <a:off x="5148263" y="5507038"/>
            <a:ext cx="1295400" cy="71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7" name="Line 18"/>
          <p:cNvSpPr>
            <a:spLocks noChangeShapeType="1"/>
          </p:cNvSpPr>
          <p:nvPr/>
        </p:nvSpPr>
        <p:spPr bwMode="auto">
          <a:xfrm>
            <a:off x="2430463" y="2976563"/>
            <a:ext cx="946150" cy="1841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9"/>
          <p:cNvSpPr txBox="1">
            <a:spLocks noChangeArrowheads="1"/>
          </p:cNvSpPr>
          <p:nvPr/>
        </p:nvSpPr>
        <p:spPr bwMode="auto">
          <a:xfrm rot="1302593">
            <a:off x="566738" y="2533650"/>
            <a:ext cx="20637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Warm weather?</a:t>
            </a:r>
          </a:p>
        </p:txBody>
      </p:sp>
      <p:sp>
        <p:nvSpPr>
          <p:cNvPr id="13" name="Rectangle 12"/>
          <p:cNvSpPr>
            <a:spLocks noChangeArrowheads="1"/>
          </p:cNvSpPr>
          <p:nvPr/>
        </p:nvSpPr>
        <p:spPr bwMode="auto">
          <a:xfrm>
            <a:off x="434975" y="5394325"/>
            <a:ext cx="1954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No water current </a:t>
            </a:r>
          </a:p>
        </p:txBody>
      </p:sp>
      <p:sp>
        <p:nvSpPr>
          <p:cNvPr id="14" name="Rectangle 13"/>
          <p:cNvSpPr>
            <a:spLocks noChangeArrowheads="1"/>
          </p:cNvSpPr>
          <p:nvPr/>
        </p:nvSpPr>
        <p:spPr bwMode="auto">
          <a:xfrm>
            <a:off x="6443663" y="5184775"/>
            <a:ext cx="194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Clear water/ no entanglements</a:t>
            </a:r>
          </a:p>
        </p:txBody>
      </p:sp>
      <p:sp>
        <p:nvSpPr>
          <p:cNvPr id="15" name="Rectangle 14"/>
          <p:cNvSpPr>
            <a:spLocks noChangeArrowheads="1"/>
          </p:cNvSpPr>
          <p:nvPr/>
        </p:nvSpPr>
        <p:spPr bwMode="auto">
          <a:xfrm>
            <a:off x="434975" y="3613150"/>
            <a:ext cx="236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Other people around </a:t>
            </a:r>
          </a:p>
        </p:txBody>
      </p:sp>
      <p:sp>
        <p:nvSpPr>
          <p:cNvPr id="16" name="Rectangle 15"/>
          <p:cNvSpPr>
            <a:spLocks noChangeArrowheads="1"/>
          </p:cNvSpPr>
          <p:nvPr/>
        </p:nvSpPr>
        <p:spPr bwMode="auto">
          <a:xfrm>
            <a:off x="631825" y="4462463"/>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Dry Ground </a:t>
            </a:r>
          </a:p>
        </p:txBody>
      </p:sp>
      <p:sp>
        <p:nvSpPr>
          <p:cNvPr id="17" name="Rectangle 16"/>
          <p:cNvSpPr>
            <a:spLocks noChangeArrowheads="1"/>
          </p:cNvSpPr>
          <p:nvPr/>
        </p:nvSpPr>
        <p:spPr bwMode="auto">
          <a:xfrm>
            <a:off x="6448425" y="2535238"/>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Life Guard </a:t>
            </a:r>
          </a:p>
        </p:txBody>
      </p:sp>
      <p:sp>
        <p:nvSpPr>
          <p:cNvPr id="18" name="Rectangle 17"/>
          <p:cNvSpPr>
            <a:spLocks noChangeArrowheads="1"/>
          </p:cNvSpPr>
          <p:nvPr/>
        </p:nvSpPr>
        <p:spPr bwMode="auto">
          <a:xfrm>
            <a:off x="6300788" y="40513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Depth markers</a:t>
            </a:r>
          </a:p>
        </p:txBody>
      </p:sp>
      <p:sp>
        <p:nvSpPr>
          <p:cNvPr id="19" name="Rectangle 18"/>
          <p:cNvSpPr>
            <a:spLocks noChangeArrowheads="1"/>
          </p:cNvSpPr>
          <p:nvPr/>
        </p:nvSpPr>
        <p:spPr bwMode="auto">
          <a:xfrm>
            <a:off x="6353175" y="3271838"/>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pitchFamily="34" charset="0"/>
                <a:ea typeface="ヒラギノ角ゴ Pro W3"/>
                <a:cs typeface="ヒラギノ角ゴ Pro W3"/>
              </a:defRPr>
            </a:lvl1pPr>
            <a:lvl2pPr marL="742950" indent="-285750" eaLnBrk="0" hangingPunct="0">
              <a:buChar char="–"/>
              <a:defRPr sz="2000">
                <a:solidFill>
                  <a:schemeClr val="bg1"/>
                </a:solidFill>
                <a:latin typeface="Arial" pitchFamily="34" charset="0"/>
                <a:ea typeface="ヒラギノ角ゴ Pro W3"/>
                <a:cs typeface="ヒラギノ角ゴ Pro W3"/>
              </a:defRPr>
            </a:lvl2pPr>
            <a:lvl3pPr marL="1143000" indent="-228600" eaLnBrk="0" hangingPunct="0">
              <a:buChar char="•"/>
              <a:defRPr sz="2000">
                <a:solidFill>
                  <a:schemeClr val="bg1"/>
                </a:solidFill>
                <a:latin typeface="Arial" pitchFamily="34" charset="0"/>
                <a:ea typeface="ヒラギノ角ゴ Pro W3"/>
                <a:cs typeface="ヒラギノ角ゴ Pro W3"/>
              </a:defRPr>
            </a:lvl3pPr>
            <a:lvl4pPr marL="1600200" indent="-228600" eaLnBrk="0" hangingPunct="0">
              <a:buChar char="–"/>
              <a:defRPr sz="2000">
                <a:solidFill>
                  <a:schemeClr val="bg1"/>
                </a:solidFill>
                <a:latin typeface="Arial" pitchFamily="34" charset="0"/>
                <a:ea typeface="ヒラギノ角ゴ Pro W3"/>
                <a:cs typeface="ヒラギノ角ゴ Pro W3"/>
              </a:defRPr>
            </a:lvl4pPr>
            <a:lvl5pPr marL="2057400" indent="-228600" eaLnBrk="0" hangingPunct="0">
              <a:buChar char="»"/>
              <a:defRPr sz="2000">
                <a:solidFill>
                  <a:schemeClr val="bg1"/>
                </a:solidFill>
                <a:latin typeface="Arial" pitchFamily="34" charset="0"/>
                <a:ea typeface="ヒラギノ角ゴ Pro W3"/>
                <a:cs typeface="ヒラギノ角ゴ Pro W3"/>
              </a:defRPr>
            </a:lvl5pPr>
            <a:lvl6pPr marL="25146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6pPr>
            <a:lvl7pPr marL="29718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7pPr>
            <a:lvl8pPr marL="34290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8pPr>
            <a:lvl9pPr marL="3886200" indent="-228600" eaLnBrk="0" fontAlgn="base" hangingPunct="0">
              <a:spcBef>
                <a:spcPct val="0"/>
              </a:spcBef>
              <a:spcAft>
                <a:spcPct val="0"/>
              </a:spcAft>
              <a:buChar char="»"/>
              <a:defRPr sz="2000">
                <a:solidFill>
                  <a:schemeClr val="bg1"/>
                </a:solidFill>
                <a:latin typeface="Arial" pitchFamily="34" charset="0"/>
                <a:ea typeface="ヒラギノ角ゴ Pro W3"/>
                <a:cs typeface="ヒラギノ角ゴ Pro W3"/>
              </a:defRPr>
            </a:lvl9pPr>
          </a:lstStyle>
          <a:p>
            <a:pPr eaLnBrk="1" hangingPunct="1">
              <a:spcBef>
                <a:spcPct val="50000"/>
              </a:spcBef>
            </a:pPr>
            <a:r>
              <a:rPr lang="en-GB" altLang="en-US" sz="1800" dirty="0">
                <a:latin typeface="+mj-lt"/>
              </a:rPr>
              <a:t>Easy route out</a:t>
            </a:r>
          </a:p>
        </p:txBody>
      </p:sp>
      <p:sp>
        <p:nvSpPr>
          <p:cNvPr id="7186" name="Line 20"/>
          <p:cNvSpPr>
            <a:spLocks noChangeShapeType="1"/>
          </p:cNvSpPr>
          <p:nvPr/>
        </p:nvSpPr>
        <p:spPr bwMode="auto">
          <a:xfrm flipH="1">
            <a:off x="3924300" y="4237038"/>
            <a:ext cx="2387600" cy="992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7" name="Line 20"/>
          <p:cNvSpPr>
            <a:spLocks noChangeShapeType="1"/>
          </p:cNvSpPr>
          <p:nvPr/>
        </p:nvSpPr>
        <p:spPr bwMode="auto">
          <a:xfrm flipH="1">
            <a:off x="4165600" y="3529013"/>
            <a:ext cx="2187575" cy="9985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880840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0"/>
            <a:ext cx="7772400" cy="685800"/>
          </a:xfrm>
        </p:spPr>
        <p:txBody>
          <a:bodyPr/>
          <a:lstStyle/>
          <a:p>
            <a:pPr eaLnBrk="1" hangingPunct="1"/>
            <a:r>
              <a:rPr lang="en-US" altLang="en-US"/>
              <a:t>WHAT COULD START A FIRE AT HOME?</a:t>
            </a:r>
          </a:p>
        </p:txBody>
      </p:sp>
      <p:sp>
        <p:nvSpPr>
          <p:cNvPr id="17411" name="Rectangle 3"/>
          <p:cNvSpPr txBox="1">
            <a:spLocks noChangeArrowheads="1"/>
          </p:cNvSpPr>
          <p:nvPr/>
        </p:nvSpPr>
        <p:spPr bwMode="auto">
          <a:xfrm>
            <a:off x="685800" y="2159000"/>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Aft>
                <a:spcPct val="50000"/>
              </a:spcAft>
              <a:buClr>
                <a:srgbClr val="ED1C24"/>
              </a:buClr>
            </a:pPr>
            <a:r>
              <a:rPr lang="en-GB" altLang="en-US">
                <a:solidFill>
                  <a:srgbClr val="000000"/>
                </a:solidFill>
              </a:rPr>
              <a:t>The four most common causes of fire in the home are:</a:t>
            </a:r>
            <a:endParaRPr lang="en-US" altLang="en-US">
              <a:solidFill>
                <a:srgbClr val="000000"/>
              </a:solidFill>
            </a:endParaRPr>
          </a:p>
        </p:txBody>
      </p:sp>
      <p:grpSp>
        <p:nvGrpSpPr>
          <p:cNvPr id="2" name="Group 26"/>
          <p:cNvGrpSpPr>
            <a:grpSpLocks/>
          </p:cNvGrpSpPr>
          <p:nvPr/>
        </p:nvGrpSpPr>
        <p:grpSpPr bwMode="auto">
          <a:xfrm>
            <a:off x="6756400" y="2819400"/>
            <a:ext cx="1854200" cy="2544763"/>
            <a:chOff x="6756400" y="2819400"/>
            <a:chExt cx="1854200" cy="2544763"/>
          </a:xfrm>
        </p:grpSpPr>
        <p:sp>
          <p:nvSpPr>
            <p:cNvPr id="5142" name="TextBox 24"/>
            <p:cNvSpPr txBox="1">
              <a:spLocks noChangeArrowheads="1"/>
            </p:cNvSpPr>
            <p:nvPr/>
          </p:nvSpPr>
          <p:spPr bwMode="auto">
            <a:xfrm>
              <a:off x="6769100" y="5040313"/>
              <a:ext cx="1841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500"/>
                <a:t>Electrical items</a:t>
              </a:r>
            </a:p>
          </p:txBody>
        </p:sp>
        <p:grpSp>
          <p:nvGrpSpPr>
            <p:cNvPr id="5143" name="Group 21"/>
            <p:cNvGrpSpPr>
              <a:grpSpLocks/>
            </p:cNvGrpSpPr>
            <p:nvPr/>
          </p:nvGrpSpPr>
          <p:grpSpPr bwMode="auto">
            <a:xfrm>
              <a:off x="6756400" y="2819400"/>
              <a:ext cx="1854200" cy="1765300"/>
              <a:chOff x="6756400" y="2819400"/>
              <a:chExt cx="1854200" cy="1765300"/>
            </a:xfrm>
          </p:grpSpPr>
          <p:sp>
            <p:nvSpPr>
              <p:cNvPr id="20" name="Rectangle 19"/>
              <p:cNvSpPr>
                <a:spLocks noChangeArrowheads="1"/>
              </p:cNvSpPr>
              <p:nvPr/>
            </p:nvSpPr>
            <p:spPr bwMode="auto">
              <a:xfrm>
                <a:off x="6756400" y="2819400"/>
                <a:ext cx="1854200" cy="1765300"/>
              </a:xfrm>
              <a:prstGeom prst="rect">
                <a:avLst/>
              </a:prstGeom>
              <a:solidFill>
                <a:srgbClr val="D9D9D9"/>
              </a:solidFill>
              <a:ln w="9525">
                <a:solidFill>
                  <a:srgbClr val="BFBFBF"/>
                </a:solidFill>
                <a:round/>
                <a:headEnd/>
                <a:tailEnd/>
              </a:ln>
              <a:effectLst>
                <a:outerShdw blurRad="50800" dist="139700" dir="2700000" algn="tl" rotWithShape="0">
                  <a:srgbClr val="7F7F7F">
                    <a:alpha val="42999"/>
                  </a:srgbClr>
                </a:outerShdw>
              </a:effectLst>
            </p:spPr>
            <p:txBody>
              <a:bodyPr/>
              <a:lstStyle/>
              <a:p>
                <a:pPr algn="ctr">
                  <a:defRPr/>
                </a:pPr>
                <a:endParaRPr lang="en-US" dirty="0"/>
              </a:p>
            </p:txBody>
          </p:sp>
          <p:pic>
            <p:nvPicPr>
              <p:cNvPr id="26" name="Picture 25" descr="Computer.jpg"/>
              <p:cNvPicPr>
                <a:picLocks noChangeAspect="1"/>
              </p:cNvPicPr>
              <p:nvPr/>
            </p:nvPicPr>
            <p:blipFill>
              <a:blip r:embed="rId3"/>
              <a:stretch>
                <a:fillRect/>
              </a:stretch>
            </p:blipFill>
            <p:spPr>
              <a:xfrm>
                <a:off x="6918325" y="2984500"/>
                <a:ext cx="1560513" cy="1257300"/>
              </a:xfrm>
              <a:prstGeom prst="rect">
                <a:avLst/>
              </a:prstGeom>
              <a:ln>
                <a:solidFill>
                  <a:schemeClr val="bg1">
                    <a:lumMod val="75000"/>
                  </a:schemeClr>
                </a:solidFill>
              </a:ln>
            </p:spPr>
          </p:pic>
        </p:grpSp>
      </p:grpSp>
      <p:grpSp>
        <p:nvGrpSpPr>
          <p:cNvPr id="4" name="Group 28"/>
          <p:cNvGrpSpPr>
            <a:grpSpLocks/>
          </p:cNvGrpSpPr>
          <p:nvPr/>
        </p:nvGrpSpPr>
        <p:grpSpPr bwMode="auto">
          <a:xfrm>
            <a:off x="4610100" y="2819400"/>
            <a:ext cx="1854200" cy="2546350"/>
            <a:chOff x="4610100" y="2819400"/>
            <a:chExt cx="1854200" cy="2546350"/>
          </a:xfrm>
        </p:grpSpPr>
        <p:grpSp>
          <p:nvGrpSpPr>
            <p:cNvPr id="5136" name="Group 24"/>
            <p:cNvGrpSpPr>
              <a:grpSpLocks/>
            </p:cNvGrpSpPr>
            <p:nvPr/>
          </p:nvGrpSpPr>
          <p:grpSpPr bwMode="auto">
            <a:xfrm>
              <a:off x="4610100" y="2819400"/>
              <a:ext cx="1854200" cy="2546350"/>
              <a:chOff x="4610100" y="2819400"/>
              <a:chExt cx="1854200" cy="2546350"/>
            </a:xfrm>
          </p:grpSpPr>
          <p:sp>
            <p:nvSpPr>
              <p:cNvPr id="5138" name="TextBox 23"/>
              <p:cNvSpPr txBox="1">
                <a:spLocks noChangeArrowheads="1"/>
              </p:cNvSpPr>
              <p:nvPr/>
            </p:nvSpPr>
            <p:spPr bwMode="auto">
              <a:xfrm>
                <a:off x="4610100" y="5041900"/>
                <a:ext cx="1841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500"/>
                  <a:t>Cooking</a:t>
                </a:r>
              </a:p>
            </p:txBody>
          </p:sp>
          <p:grpSp>
            <p:nvGrpSpPr>
              <p:cNvPr id="5139" name="Group 20"/>
              <p:cNvGrpSpPr>
                <a:grpSpLocks/>
              </p:cNvGrpSpPr>
              <p:nvPr/>
            </p:nvGrpSpPr>
            <p:grpSpPr bwMode="auto">
              <a:xfrm>
                <a:off x="4610100" y="2819400"/>
                <a:ext cx="1854200" cy="1765300"/>
                <a:chOff x="4610100" y="2819400"/>
                <a:chExt cx="1854200" cy="1765300"/>
              </a:xfrm>
            </p:grpSpPr>
            <p:sp>
              <p:nvSpPr>
                <p:cNvPr id="17" name="Rectangle 16"/>
                <p:cNvSpPr>
                  <a:spLocks noChangeArrowheads="1"/>
                </p:cNvSpPr>
                <p:nvPr/>
              </p:nvSpPr>
              <p:spPr bwMode="auto">
                <a:xfrm>
                  <a:off x="4610100" y="2819400"/>
                  <a:ext cx="1854200" cy="1765300"/>
                </a:xfrm>
                <a:prstGeom prst="rect">
                  <a:avLst/>
                </a:prstGeom>
                <a:solidFill>
                  <a:srgbClr val="D9D9D9"/>
                </a:solidFill>
                <a:ln w="9525">
                  <a:solidFill>
                    <a:srgbClr val="BFBFBF"/>
                  </a:solidFill>
                  <a:round/>
                  <a:headEnd/>
                  <a:tailEnd/>
                </a:ln>
                <a:effectLst>
                  <a:outerShdw blurRad="50800" dist="139700" dir="2700000" algn="tl" rotWithShape="0">
                    <a:srgbClr val="7F7F7F">
                      <a:alpha val="42999"/>
                    </a:srgbClr>
                  </a:outerShdw>
                </a:effectLst>
              </p:spPr>
              <p:txBody>
                <a:bodyPr/>
                <a:lstStyle/>
                <a:p>
                  <a:pPr algn="ctr">
                    <a:defRPr/>
                  </a:pPr>
                  <a:endParaRPr lang="en-US" dirty="0"/>
                </a:p>
              </p:txBody>
            </p:sp>
            <p:pic>
              <p:nvPicPr>
                <p:cNvPr id="5141" name="Picture 26" descr="Cooking-pot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2895600"/>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Rectangle 27"/>
            <p:cNvSpPr/>
            <p:nvPr/>
          </p:nvSpPr>
          <p:spPr bwMode="auto">
            <a:xfrm>
              <a:off x="4787900" y="2838450"/>
              <a:ext cx="1498600" cy="1778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ctr">
                <a:defRPr/>
              </a:pPr>
              <a:endParaRPr lang="en-US" dirty="0"/>
            </a:p>
          </p:txBody>
        </p:sp>
      </p:grpSp>
      <p:grpSp>
        <p:nvGrpSpPr>
          <p:cNvPr id="8" name="Group 23"/>
          <p:cNvGrpSpPr>
            <a:grpSpLocks/>
          </p:cNvGrpSpPr>
          <p:nvPr/>
        </p:nvGrpSpPr>
        <p:grpSpPr bwMode="auto">
          <a:xfrm>
            <a:off x="2527300" y="2819400"/>
            <a:ext cx="1892300" cy="2544763"/>
            <a:chOff x="2527300" y="2819400"/>
            <a:chExt cx="1892300" cy="2544763"/>
          </a:xfrm>
        </p:grpSpPr>
        <p:sp>
          <p:nvSpPr>
            <p:cNvPr id="5132" name="TextBox 22"/>
            <p:cNvSpPr txBox="1">
              <a:spLocks noChangeArrowheads="1"/>
            </p:cNvSpPr>
            <p:nvPr/>
          </p:nvSpPr>
          <p:spPr bwMode="auto">
            <a:xfrm>
              <a:off x="2552700" y="5040313"/>
              <a:ext cx="1866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500"/>
                <a:t>Fires and heaters</a:t>
              </a:r>
            </a:p>
          </p:txBody>
        </p:sp>
        <p:grpSp>
          <p:nvGrpSpPr>
            <p:cNvPr id="5133" name="Group 18"/>
            <p:cNvGrpSpPr>
              <a:grpSpLocks/>
            </p:cNvGrpSpPr>
            <p:nvPr/>
          </p:nvGrpSpPr>
          <p:grpSpPr bwMode="auto">
            <a:xfrm>
              <a:off x="2527300" y="2819400"/>
              <a:ext cx="1854200" cy="1765300"/>
              <a:chOff x="2527300" y="2819400"/>
              <a:chExt cx="1854200" cy="1765300"/>
            </a:xfrm>
          </p:grpSpPr>
          <p:sp>
            <p:nvSpPr>
              <p:cNvPr id="14" name="Rectangle 13"/>
              <p:cNvSpPr>
                <a:spLocks noChangeArrowheads="1"/>
              </p:cNvSpPr>
              <p:nvPr/>
            </p:nvSpPr>
            <p:spPr bwMode="auto">
              <a:xfrm>
                <a:off x="2527300" y="2819400"/>
                <a:ext cx="1854200" cy="1765300"/>
              </a:xfrm>
              <a:prstGeom prst="rect">
                <a:avLst/>
              </a:prstGeom>
              <a:solidFill>
                <a:srgbClr val="D9D9D9"/>
              </a:solidFill>
              <a:ln w="9525">
                <a:solidFill>
                  <a:srgbClr val="BFBFBF"/>
                </a:solidFill>
                <a:round/>
                <a:headEnd/>
                <a:tailEnd/>
              </a:ln>
              <a:effectLst>
                <a:outerShdw blurRad="50800" dist="139700" dir="2700000" algn="tl" rotWithShape="0">
                  <a:srgbClr val="7F7F7F">
                    <a:alpha val="42999"/>
                  </a:srgbClr>
                </a:outerShdw>
              </a:effectLst>
            </p:spPr>
            <p:txBody>
              <a:bodyPr/>
              <a:lstStyle/>
              <a:p>
                <a:pPr algn="ctr">
                  <a:defRPr/>
                </a:pPr>
                <a:endParaRPr lang="en-US" dirty="0"/>
              </a:p>
            </p:txBody>
          </p:sp>
          <p:pic>
            <p:nvPicPr>
              <p:cNvPr id="5135" name="Picture 17" descr="images.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2984500"/>
                <a:ext cx="15144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22"/>
          <p:cNvGrpSpPr>
            <a:grpSpLocks/>
          </p:cNvGrpSpPr>
          <p:nvPr/>
        </p:nvGrpSpPr>
        <p:grpSpPr bwMode="auto">
          <a:xfrm>
            <a:off x="469900" y="2819400"/>
            <a:ext cx="1905000" cy="2544763"/>
            <a:chOff x="469900" y="2819400"/>
            <a:chExt cx="1905000" cy="2544763"/>
          </a:xfrm>
        </p:grpSpPr>
        <p:sp>
          <p:nvSpPr>
            <p:cNvPr id="5128" name="TextBox 11"/>
            <p:cNvSpPr txBox="1">
              <a:spLocks noChangeArrowheads="1"/>
            </p:cNvSpPr>
            <p:nvPr/>
          </p:nvSpPr>
          <p:spPr bwMode="auto">
            <a:xfrm>
              <a:off x="469900" y="5040313"/>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500"/>
                <a:t>Smoking materials</a:t>
              </a:r>
            </a:p>
          </p:txBody>
        </p:sp>
        <p:grpSp>
          <p:nvGrpSpPr>
            <p:cNvPr id="5129" name="Group 17"/>
            <p:cNvGrpSpPr>
              <a:grpSpLocks/>
            </p:cNvGrpSpPr>
            <p:nvPr/>
          </p:nvGrpSpPr>
          <p:grpSpPr bwMode="auto">
            <a:xfrm>
              <a:off x="482600" y="2819400"/>
              <a:ext cx="1854200" cy="1765300"/>
              <a:chOff x="482600" y="2819400"/>
              <a:chExt cx="1854200" cy="1765300"/>
            </a:xfrm>
          </p:grpSpPr>
          <p:sp>
            <p:nvSpPr>
              <p:cNvPr id="7" name="Rectangle 6"/>
              <p:cNvSpPr>
                <a:spLocks noChangeArrowheads="1"/>
              </p:cNvSpPr>
              <p:nvPr/>
            </p:nvSpPr>
            <p:spPr bwMode="auto">
              <a:xfrm>
                <a:off x="482600" y="2819400"/>
                <a:ext cx="1854200" cy="1765300"/>
              </a:xfrm>
              <a:prstGeom prst="rect">
                <a:avLst/>
              </a:prstGeom>
              <a:solidFill>
                <a:srgbClr val="D9D9D9"/>
              </a:solidFill>
              <a:ln w="9525">
                <a:solidFill>
                  <a:srgbClr val="BFBFBF"/>
                </a:solidFill>
                <a:round/>
                <a:headEnd/>
                <a:tailEnd/>
              </a:ln>
              <a:effectLst>
                <a:outerShdw blurRad="50800" dist="139700" dir="2700000" algn="tl" rotWithShape="0">
                  <a:srgbClr val="7F7F7F">
                    <a:alpha val="42999"/>
                  </a:srgbClr>
                </a:outerShdw>
              </a:effectLst>
            </p:spPr>
            <p:txBody>
              <a:bodyPr/>
              <a:lstStyle/>
              <a:p>
                <a:pPr algn="ctr">
                  <a:defRPr/>
                </a:pPr>
                <a:endParaRPr lang="en-US" dirty="0"/>
              </a:p>
            </p:txBody>
          </p:sp>
          <p:pic>
            <p:nvPicPr>
              <p:cNvPr id="5131" name="Picture 18" descr="Matches-resize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9845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03860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0734\Pictures\red%20and%20yellow%20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55" y="2297300"/>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59921" y="1592174"/>
            <a:ext cx="8112119" cy="590310"/>
          </a:xfrm>
        </p:spPr>
        <p:txBody>
          <a:bodyPr>
            <a:normAutofit/>
          </a:bodyPr>
          <a:lstStyle/>
          <a:p>
            <a:r>
              <a:rPr lang="en-GB" dirty="0"/>
              <a:t>On holiday on the beach…..what  do the flags mean?</a:t>
            </a:r>
          </a:p>
        </p:txBody>
      </p:sp>
      <p:sp>
        <p:nvSpPr>
          <p:cNvPr id="5" name="Content Placeholder 4"/>
          <p:cNvSpPr>
            <a:spLocks noGrp="1"/>
          </p:cNvSpPr>
          <p:nvPr>
            <p:ph idx="1"/>
          </p:nvPr>
        </p:nvSpPr>
        <p:spPr>
          <a:xfrm>
            <a:off x="2758697" y="2481555"/>
            <a:ext cx="6105821" cy="964989"/>
          </a:xfrm>
        </p:spPr>
        <p:txBody>
          <a:bodyPr/>
          <a:lstStyle/>
          <a:p>
            <a:r>
              <a:rPr lang="en-GB" sz="2400" dirty="0">
                <a:latin typeface="+mj-lt"/>
              </a:rPr>
              <a:t>Dangerous to bathe or swim and you should not go into the water</a:t>
            </a:r>
          </a:p>
          <a:p>
            <a:endParaRPr lang="en-GB" dirty="0">
              <a:latin typeface="+mj-lt"/>
            </a:endParaRPr>
          </a:p>
        </p:txBody>
      </p:sp>
      <p:pic>
        <p:nvPicPr>
          <p:cNvPr id="7" name="Picture 2" descr="C:\Users\00734\Pictures\red%20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46" y="3759320"/>
            <a:ext cx="1905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00734\Pictures\black%20and%20white%20fl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43" y="5272976"/>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78346" y="3892491"/>
            <a:ext cx="6532536" cy="1200329"/>
          </a:xfrm>
          <a:prstGeom prst="rect">
            <a:avLst/>
          </a:prstGeom>
        </p:spPr>
        <p:txBody>
          <a:bodyPr wrap="square">
            <a:spAutoFit/>
          </a:bodyPr>
          <a:lstStyle/>
          <a:p>
            <a:r>
              <a:rPr lang="en-GB" dirty="0">
                <a:solidFill>
                  <a:schemeClr val="bg1"/>
                </a:solidFill>
              </a:rPr>
              <a:t>Lifeguards are on patrol.  You should only swim or boogie board in the area between the flags</a:t>
            </a:r>
          </a:p>
        </p:txBody>
      </p:sp>
      <p:sp>
        <p:nvSpPr>
          <p:cNvPr id="10" name="Rectangle 9"/>
          <p:cNvSpPr/>
          <p:nvPr/>
        </p:nvSpPr>
        <p:spPr>
          <a:xfrm>
            <a:off x="2611463" y="5339561"/>
            <a:ext cx="6160577" cy="1200329"/>
          </a:xfrm>
          <a:prstGeom prst="rect">
            <a:avLst/>
          </a:prstGeom>
        </p:spPr>
        <p:txBody>
          <a:bodyPr wrap="square">
            <a:spAutoFit/>
          </a:bodyPr>
          <a:lstStyle/>
          <a:p>
            <a:pPr eaLnBrk="1" fontAlgn="auto" hangingPunct="1">
              <a:spcBef>
                <a:spcPts val="0"/>
              </a:spcBef>
              <a:spcAft>
                <a:spcPts val="0"/>
              </a:spcAft>
              <a:defRPr/>
            </a:pPr>
            <a:r>
              <a:rPr lang="en-GB" dirty="0">
                <a:solidFill>
                  <a:schemeClr val="bg1"/>
                </a:solidFill>
              </a:rPr>
              <a:t>The area is safe for watercraft, like surfboards and kayaks.  It is not safe to swim or to use a body board</a:t>
            </a:r>
          </a:p>
        </p:txBody>
      </p:sp>
    </p:spTree>
    <p:extLst>
      <p:ext uri="{BB962C8B-B14F-4D97-AF65-F5344CB8AC3E}">
        <p14:creationId xmlns:p14="http://schemas.microsoft.com/office/powerpoint/2010/main" val="26691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             The Water Safety Code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a:t>Spot the dangers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Take safety advice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Go together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Learn how to help</a:t>
            </a:r>
          </a:p>
          <a:p>
            <a:pPr marL="342900" indent="-342900">
              <a:buFont typeface="Arial" panose="020B0604020202020204" pitchFamily="34" charset="0"/>
              <a:buChar char="•"/>
            </a:pPr>
            <a:endParaRPr lang="en-GB" sz="2400" dirty="0"/>
          </a:p>
          <a:p>
            <a:r>
              <a:rPr lang="en-GB" sz="2400" dirty="0"/>
              <a:t>GET OUT, STAY OUT, GET THE FIRE BRIGADE OUT!</a:t>
            </a:r>
          </a:p>
        </p:txBody>
      </p:sp>
    </p:spTree>
    <p:extLst>
      <p:ext uri="{BB962C8B-B14F-4D97-AF65-F5344CB8AC3E}">
        <p14:creationId xmlns:p14="http://schemas.microsoft.com/office/powerpoint/2010/main" val="2154411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60" y="1792124"/>
            <a:ext cx="8369084" cy="590310"/>
          </a:xfrm>
        </p:spPr>
        <p:txBody>
          <a:bodyPr>
            <a:normAutofit/>
          </a:bodyPr>
          <a:lstStyle/>
          <a:p>
            <a:r>
              <a:rPr lang="en-GB" sz="2700" dirty="0"/>
              <a:t>       If you do get in trouble…..don’t fight, FLOAT</a:t>
            </a:r>
          </a:p>
        </p:txBody>
      </p:sp>
      <p:sp>
        <p:nvSpPr>
          <p:cNvPr id="3" name="Content Placeholder 2"/>
          <p:cNvSpPr>
            <a:spLocks noGrp="1"/>
          </p:cNvSpPr>
          <p:nvPr>
            <p:ph idx="1"/>
          </p:nvPr>
        </p:nvSpPr>
        <p:spPr>
          <a:xfrm>
            <a:off x="642668" y="2510725"/>
            <a:ext cx="7772400" cy="3533614"/>
          </a:xfrm>
        </p:spPr>
        <p:txBody>
          <a:bodyPr>
            <a:normAutofit fontScale="77500" lnSpcReduction="20000"/>
          </a:bodyPr>
          <a:lstStyle/>
          <a:p>
            <a:pPr>
              <a:spcAft>
                <a:spcPts val="400"/>
              </a:spcAft>
            </a:pPr>
            <a:endParaRPr lang="en-GB" sz="2800" dirty="0"/>
          </a:p>
          <a:p>
            <a:pPr marL="342900" indent="-342900">
              <a:spcAft>
                <a:spcPts val="400"/>
              </a:spcAft>
              <a:buFont typeface="Arial" panose="020B0604020202020204" pitchFamily="34" charset="0"/>
              <a:buChar char="•"/>
            </a:pPr>
            <a:endParaRPr lang="en-GB" sz="2800" dirty="0"/>
          </a:p>
          <a:p>
            <a:pPr marL="342900" indent="-342900">
              <a:spcAft>
                <a:spcPts val="400"/>
              </a:spcAft>
              <a:buFont typeface="Arial" panose="020B0604020202020204" pitchFamily="34" charset="0"/>
              <a:buChar char="•"/>
            </a:pPr>
            <a:r>
              <a:rPr lang="en-GB" sz="2800" dirty="0"/>
              <a:t>Fight your instinct to panic or swim hard</a:t>
            </a:r>
          </a:p>
          <a:p>
            <a:pPr marL="342900" indent="-342900">
              <a:spcAft>
                <a:spcPts val="400"/>
              </a:spcAft>
              <a:buFont typeface="Arial" panose="020B0604020202020204" pitchFamily="34" charset="0"/>
              <a:buChar char="•"/>
            </a:pPr>
            <a:r>
              <a:rPr lang="en-GB" sz="2800" dirty="0"/>
              <a:t>Lean back in the water to keep your airway clear</a:t>
            </a:r>
          </a:p>
          <a:p>
            <a:pPr marL="342900" indent="-342900">
              <a:spcAft>
                <a:spcPts val="400"/>
              </a:spcAft>
              <a:buFont typeface="Arial" panose="020B0604020202020204" pitchFamily="34" charset="0"/>
              <a:buChar char="•"/>
            </a:pPr>
            <a:r>
              <a:rPr lang="en-GB" sz="2800" dirty="0"/>
              <a:t>Push your stomach up and extend arms and legs</a:t>
            </a:r>
          </a:p>
          <a:p>
            <a:pPr marL="342900" indent="-342900">
              <a:spcAft>
                <a:spcPts val="400"/>
              </a:spcAft>
              <a:buFont typeface="Arial" panose="020B0604020202020204" pitchFamily="34" charset="0"/>
              <a:buChar char="•"/>
            </a:pPr>
            <a:r>
              <a:rPr lang="en-GB" sz="2800" dirty="0"/>
              <a:t>Gently fin your hands and feet to help keep you afloat</a:t>
            </a:r>
          </a:p>
          <a:p>
            <a:pPr marL="342900" indent="-342900">
              <a:spcAft>
                <a:spcPts val="400"/>
              </a:spcAft>
              <a:buFont typeface="Arial" panose="020B0604020202020204" pitchFamily="34" charset="0"/>
              <a:buChar char="•"/>
            </a:pPr>
            <a:r>
              <a:rPr lang="en-GB" sz="2800" dirty="0"/>
              <a:t>In 60-90 seconds you will be able to control your breathing</a:t>
            </a:r>
          </a:p>
          <a:p>
            <a:endParaRPr lang="en-GB" sz="2800" dirty="0"/>
          </a:p>
          <a:p>
            <a:r>
              <a:rPr lang="en-GB" sz="2800" dirty="0"/>
              <a:t>Once you can control your breathing swim to safety if you can, call for help or continue to float until help arrives.</a:t>
            </a:r>
          </a:p>
          <a:p>
            <a:endParaRPr lang="en-GB" dirty="0"/>
          </a:p>
          <a:p>
            <a:endParaRPr lang="en-GB" dirty="0"/>
          </a:p>
          <a:p>
            <a:endParaRPr lang="en-GB" dirty="0"/>
          </a:p>
        </p:txBody>
      </p:sp>
    </p:spTree>
    <p:extLst>
      <p:ext uri="{BB962C8B-B14F-4D97-AF65-F5344CB8AC3E}">
        <p14:creationId xmlns:p14="http://schemas.microsoft.com/office/powerpoint/2010/main" val="35725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Summary</a:t>
            </a:r>
          </a:p>
        </p:txBody>
      </p:sp>
      <p:sp>
        <p:nvSpPr>
          <p:cNvPr id="3" name="Content Placeholder 2"/>
          <p:cNvSpPr>
            <a:spLocks noGrp="1"/>
          </p:cNvSpPr>
          <p:nvPr>
            <p:ph idx="1"/>
          </p:nvPr>
        </p:nvSpPr>
        <p:spPr>
          <a:xfrm>
            <a:off x="654892" y="1887076"/>
            <a:ext cx="7772400" cy="3773899"/>
          </a:xfrm>
        </p:spPr>
        <p:txBody>
          <a:bodyPr vert="horz" lIns="91440" tIns="45720" rIns="91440" bIns="45720" rtlCol="0" anchor="t">
            <a:noAutofit/>
          </a:bodyPr>
          <a:lstStyle/>
          <a:p>
            <a:endParaRPr lang="en-GB" dirty="0">
              <a:cs typeface="Arial"/>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are the hazards associated with open water and flooding?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are the common causes of fire in the home?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is the water safety code and the fire code?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Different flags you might see on the beach?</a:t>
            </a:r>
            <a:endParaRPr lang="en-GB" dirty="0">
              <a:cs typeface="Arial"/>
            </a:endParaRPr>
          </a:p>
        </p:txBody>
      </p:sp>
    </p:spTree>
    <p:extLst>
      <p:ext uri="{BB962C8B-B14F-4D97-AF65-F5344CB8AC3E}">
        <p14:creationId xmlns:p14="http://schemas.microsoft.com/office/powerpoint/2010/main" val="103036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0"/>
            <a:ext cx="3492500" cy="685800"/>
          </a:xfrm>
        </p:spPr>
        <p:txBody>
          <a:bodyPr>
            <a:normAutofit fontScale="90000"/>
          </a:bodyPr>
          <a:lstStyle/>
          <a:p>
            <a:pPr eaLnBrk="1" hangingPunct="1"/>
            <a:r>
              <a:rPr lang="en-US" altLang="en-US"/>
              <a:t>WHAT WOULD WAKE YOU UP…</a:t>
            </a:r>
          </a:p>
        </p:txBody>
      </p:sp>
      <p:sp>
        <p:nvSpPr>
          <p:cNvPr id="11267" name="Rectangle 3"/>
          <p:cNvSpPr txBox="1">
            <a:spLocks noChangeArrowheads="1"/>
          </p:cNvSpPr>
          <p:nvPr/>
        </p:nvSpPr>
        <p:spPr bwMode="auto">
          <a:xfrm>
            <a:off x="685800" y="2489200"/>
            <a:ext cx="353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Aft>
                <a:spcPct val="50000"/>
              </a:spcAft>
              <a:buClr>
                <a:srgbClr val="ED1C24"/>
              </a:buClr>
            </a:pPr>
            <a:r>
              <a:rPr lang="en-GB" altLang="en-US">
                <a:solidFill>
                  <a:srgbClr val="000000"/>
                </a:solidFill>
              </a:rPr>
              <a:t>and warn you there </a:t>
            </a:r>
            <a:br>
              <a:rPr lang="en-GB" altLang="en-US">
                <a:solidFill>
                  <a:srgbClr val="000000"/>
                </a:solidFill>
              </a:rPr>
            </a:br>
            <a:r>
              <a:rPr lang="en-GB" altLang="en-US">
                <a:solidFill>
                  <a:srgbClr val="000000"/>
                </a:solidFill>
              </a:rPr>
              <a:t>was a fire, especially </a:t>
            </a:r>
            <a:br>
              <a:rPr lang="en-GB" altLang="en-US">
                <a:solidFill>
                  <a:srgbClr val="000000"/>
                </a:solidFill>
              </a:rPr>
            </a:br>
            <a:r>
              <a:rPr lang="en-GB" altLang="en-US">
                <a:solidFill>
                  <a:srgbClr val="000000"/>
                </a:solidFill>
              </a:rPr>
              <a:t>at night?</a:t>
            </a:r>
            <a:endParaRPr lang="en-US" altLang="en-US">
              <a:solidFill>
                <a:srgbClr val="000000"/>
              </a:solidFill>
            </a:endParaRPr>
          </a:p>
        </p:txBody>
      </p:sp>
      <p:pic>
        <p:nvPicPr>
          <p:cNvPr id="11268" name="Picture 9" descr="house_fir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1601788"/>
            <a:ext cx="41846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12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685800"/>
            <a:ext cx="7772400" cy="685800"/>
          </a:xfrm>
        </p:spPr>
        <p:txBody>
          <a:bodyPr/>
          <a:lstStyle/>
          <a:p>
            <a:pPr eaLnBrk="1" hangingPunct="1"/>
            <a:r>
              <a:rPr lang="en-US" altLang="en-US"/>
              <a:t>SMOKE ALARMS</a:t>
            </a:r>
          </a:p>
        </p:txBody>
      </p:sp>
      <p:sp>
        <p:nvSpPr>
          <p:cNvPr id="12291" name="Rectangle 3"/>
          <p:cNvSpPr txBox="1">
            <a:spLocks noChangeArrowheads="1"/>
          </p:cNvSpPr>
          <p:nvPr/>
        </p:nvSpPr>
        <p:spPr bwMode="auto">
          <a:xfrm>
            <a:off x="762000" y="523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Aft>
                <a:spcPct val="50000"/>
              </a:spcAft>
              <a:buClr>
                <a:srgbClr val="ED1C24"/>
              </a:buClr>
            </a:pPr>
            <a:r>
              <a:rPr lang="en-GB" altLang="en-US">
                <a:solidFill>
                  <a:srgbClr val="000000"/>
                </a:solidFill>
              </a:rPr>
              <a:t>How often should they be tested?</a:t>
            </a:r>
            <a:endParaRPr lang="en-US" altLang="en-US">
              <a:solidFill>
                <a:srgbClr val="000000"/>
              </a:solidFill>
            </a:endParaRPr>
          </a:p>
        </p:txBody>
      </p:sp>
      <p:pic>
        <p:nvPicPr>
          <p:cNvPr id="12292" name="Picture 2" descr="http://www.yourhomedirect.co.uk/acatalog/st_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503363"/>
            <a:ext cx="3987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71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762000" y="48641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Aft>
                <a:spcPct val="50000"/>
              </a:spcAft>
              <a:buClr>
                <a:srgbClr val="ED1C24"/>
              </a:buClr>
            </a:pPr>
            <a:r>
              <a:rPr lang="en-GB" altLang="en-US" dirty="0">
                <a:solidFill>
                  <a:srgbClr val="000000"/>
                </a:solidFill>
              </a:rPr>
              <a:t>Ask an adult to test them </a:t>
            </a:r>
            <a:r>
              <a:rPr lang="en-GB" altLang="en-US" sz="2800" b="1" i="1" dirty="0">
                <a:solidFill>
                  <a:srgbClr val="0087CD"/>
                </a:solidFill>
              </a:rPr>
              <a:t>once</a:t>
            </a:r>
            <a:r>
              <a:rPr lang="en-GB" altLang="en-US" dirty="0">
                <a:solidFill>
                  <a:srgbClr val="000000"/>
                </a:solidFill>
              </a:rPr>
              <a:t> a Month</a:t>
            </a:r>
            <a:endParaRPr lang="en-US" altLang="en-US" dirty="0">
              <a:solidFill>
                <a:srgbClr val="000000"/>
              </a:solidFill>
            </a:endParaRPr>
          </a:p>
        </p:txBody>
      </p:sp>
      <p:pic>
        <p:nvPicPr>
          <p:cNvPr id="13315" name="Picture 2" descr="book_a_home_safety_vi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651000"/>
            <a:ext cx="484346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7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685800"/>
            <a:ext cx="7772400" cy="685800"/>
          </a:xfrm>
        </p:spPr>
        <p:txBody>
          <a:bodyPr/>
          <a:lstStyle/>
          <a:p>
            <a:pPr eaLnBrk="1" hangingPunct="1"/>
            <a:r>
              <a:rPr lang="en-US" altLang="en-US"/>
              <a:t>FIRE DRILLS</a:t>
            </a:r>
          </a:p>
        </p:txBody>
      </p:sp>
      <p:sp>
        <p:nvSpPr>
          <p:cNvPr id="14339" name="Rectangle 3"/>
          <p:cNvSpPr txBox="1">
            <a:spLocks noChangeArrowheads="1"/>
          </p:cNvSpPr>
          <p:nvPr/>
        </p:nvSpPr>
        <p:spPr bwMode="auto">
          <a:xfrm>
            <a:off x="762000" y="17145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Aft>
                <a:spcPct val="50000"/>
              </a:spcAft>
              <a:buClr>
                <a:srgbClr val="ED1C24"/>
              </a:buClr>
            </a:pPr>
            <a:r>
              <a:rPr lang="en-GB" altLang="en-US">
                <a:solidFill>
                  <a:srgbClr val="000000"/>
                </a:solidFill>
              </a:rPr>
              <a:t>What fire safety do you practice at school?</a:t>
            </a:r>
            <a:endParaRPr lang="en-US" altLang="en-US">
              <a:solidFill>
                <a:srgbClr val="000000"/>
              </a:solidFill>
            </a:endParaRPr>
          </a:p>
        </p:txBody>
      </p:sp>
      <p:pic>
        <p:nvPicPr>
          <p:cNvPr id="26628" name="Picture 7" descr="alarm_ringing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1025" y="2070100"/>
            <a:ext cx="2990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p:cNvSpPr txBox="1">
            <a:spLocks noChangeArrowheads="1"/>
          </p:cNvSpPr>
          <p:nvPr/>
        </p:nvSpPr>
        <p:spPr bwMode="auto">
          <a:xfrm>
            <a:off x="774700" y="51435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spcAft>
                <a:spcPct val="50000"/>
              </a:spcAft>
              <a:buClr>
                <a:srgbClr val="ED1C24"/>
              </a:buClr>
            </a:pPr>
            <a:r>
              <a:rPr lang="en-GB" altLang="en-US">
                <a:solidFill>
                  <a:srgbClr val="000000"/>
                </a:solidFill>
              </a:rPr>
              <a:t>Why not practice at home as well?</a:t>
            </a:r>
            <a:endParaRPr lang="en-US" altLang="en-US">
              <a:solidFill>
                <a:srgbClr val="000000"/>
              </a:solidFill>
            </a:endParaRPr>
          </a:p>
        </p:txBody>
      </p:sp>
    </p:spTree>
    <p:extLst>
      <p:ext uri="{BB962C8B-B14F-4D97-AF65-F5344CB8AC3E}">
        <p14:creationId xmlns:p14="http://schemas.microsoft.com/office/powerpoint/2010/main" val="185039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fade">
                                      <p:cBhvr>
                                        <p:cTn id="1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0"/>
            <a:ext cx="7772400" cy="685800"/>
          </a:xfrm>
        </p:spPr>
        <p:txBody>
          <a:bodyPr/>
          <a:lstStyle/>
          <a:p>
            <a:pPr eaLnBrk="1" hangingPunct="1"/>
            <a:r>
              <a:rPr lang="en-US" altLang="en-US" dirty="0"/>
              <a:t>                        In the event of a fire!</a:t>
            </a:r>
          </a:p>
        </p:txBody>
      </p:sp>
      <p:sp>
        <p:nvSpPr>
          <p:cNvPr id="4" name="Rectangle 3"/>
          <p:cNvSpPr txBox="1">
            <a:spLocks noChangeArrowheads="1"/>
          </p:cNvSpPr>
          <p:nvPr/>
        </p:nvSpPr>
        <p:spPr bwMode="auto">
          <a:xfrm>
            <a:off x="685800" y="2159000"/>
            <a:ext cx="7772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buClr>
                <a:srgbClr val="ED1C24"/>
              </a:buClr>
              <a:buFont typeface="Wingdings" charset="2"/>
              <a:buChar char="§"/>
            </a:pPr>
            <a:r>
              <a:rPr lang="en-GB" altLang="en-US" sz="2100" b="1" dirty="0"/>
              <a:t>What can stop fire spreading through a house?</a:t>
            </a:r>
          </a:p>
        </p:txBody>
      </p:sp>
      <p:sp>
        <p:nvSpPr>
          <p:cNvPr id="5" name="Rectangle 3"/>
          <p:cNvSpPr txBox="1">
            <a:spLocks noChangeArrowheads="1"/>
          </p:cNvSpPr>
          <p:nvPr/>
        </p:nvSpPr>
        <p:spPr bwMode="auto">
          <a:xfrm>
            <a:off x="685800" y="24765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spcAft>
                <a:spcPts val="1200"/>
              </a:spcAft>
              <a:buClr>
                <a:srgbClr val="ED1C24"/>
              </a:buClr>
              <a:buFont typeface="Wingdings" charset="2"/>
              <a:buChar char="§"/>
            </a:pPr>
            <a:r>
              <a:rPr lang="en-GB" altLang="en-US" sz="2100">
                <a:solidFill>
                  <a:srgbClr val="000000"/>
                </a:solidFill>
              </a:rPr>
              <a:t>Doors</a:t>
            </a:r>
          </a:p>
        </p:txBody>
      </p:sp>
      <p:sp>
        <p:nvSpPr>
          <p:cNvPr id="6" name="Rectangle 3"/>
          <p:cNvSpPr txBox="1">
            <a:spLocks noChangeArrowheads="1"/>
          </p:cNvSpPr>
          <p:nvPr/>
        </p:nvSpPr>
        <p:spPr bwMode="auto">
          <a:xfrm>
            <a:off x="685800" y="2946400"/>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buClr>
                <a:srgbClr val="0095A1"/>
              </a:buClr>
              <a:buFont typeface="Wingdings" charset="2"/>
              <a:buChar char="§"/>
            </a:pPr>
            <a:r>
              <a:rPr lang="en-GB" altLang="en-US" sz="2100" b="1" dirty="0"/>
              <a:t>What can wake us up?</a:t>
            </a:r>
          </a:p>
        </p:txBody>
      </p:sp>
      <p:sp>
        <p:nvSpPr>
          <p:cNvPr id="7" name="Rectangle 3"/>
          <p:cNvSpPr txBox="1">
            <a:spLocks noChangeArrowheads="1"/>
          </p:cNvSpPr>
          <p:nvPr/>
        </p:nvSpPr>
        <p:spPr bwMode="auto">
          <a:xfrm>
            <a:off x="685800" y="3276600"/>
            <a:ext cx="7772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buClr>
                <a:srgbClr val="0095A1"/>
              </a:buClr>
              <a:buFont typeface="Wingdings" charset="2"/>
              <a:buChar char="§"/>
            </a:pPr>
            <a:r>
              <a:rPr lang="en-GB" altLang="en-US" sz="2100">
                <a:solidFill>
                  <a:srgbClr val="000000"/>
                </a:solidFill>
              </a:rPr>
              <a:t>A smoke alarm</a:t>
            </a:r>
          </a:p>
        </p:txBody>
      </p:sp>
      <p:sp>
        <p:nvSpPr>
          <p:cNvPr id="8" name="Rectangle 3"/>
          <p:cNvSpPr txBox="1">
            <a:spLocks noChangeArrowheads="1"/>
          </p:cNvSpPr>
          <p:nvPr/>
        </p:nvSpPr>
        <p:spPr bwMode="auto">
          <a:xfrm>
            <a:off x="685800" y="3746500"/>
            <a:ext cx="7772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ts val="1200"/>
              </a:spcBef>
              <a:buClr>
                <a:srgbClr val="50B848"/>
              </a:buClr>
              <a:buFont typeface="Wingdings" charset="2"/>
              <a:buChar char="§"/>
            </a:pPr>
            <a:r>
              <a:rPr lang="en-GB" altLang="en-US" sz="2100" b="1" dirty="0"/>
              <a:t>What should you do before going through a door?</a:t>
            </a:r>
          </a:p>
        </p:txBody>
      </p:sp>
      <p:sp>
        <p:nvSpPr>
          <p:cNvPr id="9" name="Rectangle 3"/>
          <p:cNvSpPr txBox="1">
            <a:spLocks noChangeArrowheads="1"/>
          </p:cNvSpPr>
          <p:nvPr/>
        </p:nvSpPr>
        <p:spPr bwMode="auto">
          <a:xfrm>
            <a:off x="685800" y="4064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buClr>
                <a:srgbClr val="50B848"/>
              </a:buClr>
              <a:buFont typeface="Wingdings" charset="2"/>
              <a:buChar char="§"/>
            </a:pPr>
            <a:r>
              <a:rPr lang="en-GB" altLang="en-US" sz="2100">
                <a:solidFill>
                  <a:srgbClr val="000000"/>
                </a:solidFill>
              </a:rPr>
              <a:t>Test them for heat</a:t>
            </a:r>
          </a:p>
        </p:txBody>
      </p:sp>
      <p:sp>
        <p:nvSpPr>
          <p:cNvPr id="10" name="Rectangle 3"/>
          <p:cNvSpPr txBox="1">
            <a:spLocks noChangeArrowheads="1"/>
          </p:cNvSpPr>
          <p:nvPr/>
        </p:nvSpPr>
        <p:spPr bwMode="auto">
          <a:xfrm>
            <a:off x="685800" y="4533900"/>
            <a:ext cx="7772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ts val="1200"/>
              </a:spcBef>
              <a:buClr>
                <a:srgbClr val="F47920"/>
              </a:buClr>
              <a:buFont typeface="Wingdings" charset="2"/>
              <a:buChar char="§"/>
            </a:pPr>
            <a:r>
              <a:rPr lang="en-GB" altLang="en-US" sz="2100" b="1"/>
              <a:t>What should you do when leaving?</a:t>
            </a:r>
          </a:p>
        </p:txBody>
      </p:sp>
      <p:sp>
        <p:nvSpPr>
          <p:cNvPr id="11" name="Rectangle 3"/>
          <p:cNvSpPr txBox="1">
            <a:spLocks noChangeArrowheads="1"/>
          </p:cNvSpPr>
          <p:nvPr/>
        </p:nvSpPr>
        <p:spPr bwMode="auto">
          <a:xfrm>
            <a:off x="685800" y="4851400"/>
            <a:ext cx="7772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buClr>
                <a:srgbClr val="F47920"/>
              </a:buClr>
              <a:buFont typeface="Wingdings" charset="2"/>
              <a:buChar char="§"/>
            </a:pPr>
            <a:r>
              <a:rPr lang="en-GB" altLang="en-US"/>
              <a:t>Shout to anyone in the house</a:t>
            </a:r>
            <a:endParaRPr lang="en-GB" altLang="en-US" sz="2100">
              <a:solidFill>
                <a:srgbClr val="000000"/>
              </a:solidFill>
            </a:endParaRPr>
          </a:p>
        </p:txBody>
      </p:sp>
      <p:sp>
        <p:nvSpPr>
          <p:cNvPr id="13" name="Rectangle 3"/>
          <p:cNvSpPr txBox="1">
            <a:spLocks noChangeArrowheads="1"/>
          </p:cNvSpPr>
          <p:nvPr/>
        </p:nvSpPr>
        <p:spPr bwMode="auto">
          <a:xfrm>
            <a:off x="685800" y="51689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buClr>
                <a:srgbClr val="F47920"/>
              </a:buClr>
              <a:buFont typeface="Wingdings" charset="2"/>
              <a:buChar char="§"/>
            </a:pPr>
            <a:r>
              <a:rPr lang="en-GB" altLang="en-US"/>
              <a:t>Crawl to avoid the smoke</a:t>
            </a:r>
          </a:p>
        </p:txBody>
      </p:sp>
      <p:sp>
        <p:nvSpPr>
          <p:cNvPr id="14" name="Rectangle 3"/>
          <p:cNvSpPr txBox="1">
            <a:spLocks noChangeArrowheads="1"/>
          </p:cNvSpPr>
          <p:nvPr/>
        </p:nvSpPr>
        <p:spPr bwMode="auto">
          <a:xfrm>
            <a:off x="685800" y="5486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defRPr sz="2000">
                <a:solidFill>
                  <a:schemeClr val="tx1"/>
                </a:solidFill>
                <a:latin typeface="Arial" charset="0"/>
                <a:ea typeface="ヒラギノ角ゴ Pro W3" charset="-128"/>
              </a:defRPr>
            </a:lvl1pPr>
            <a:lvl2pPr marL="635000" indent="-177800">
              <a:spcBef>
                <a:spcPct val="20000"/>
              </a:spcBef>
              <a:buChar char="–"/>
              <a:defRPr sz="2000">
                <a:solidFill>
                  <a:schemeClr val="tx1"/>
                </a:solidFill>
                <a:latin typeface="Arial" charset="0"/>
                <a:ea typeface="ヒラギノ角ゴ Pro W3" charset="-128"/>
              </a:defRPr>
            </a:lvl2pPr>
            <a:lvl3pPr marL="1143000" indent="-228600">
              <a:spcBef>
                <a:spcPct val="20000"/>
              </a:spcBef>
              <a:buChar char="•"/>
              <a:defRPr sz="2000">
                <a:solidFill>
                  <a:schemeClr val="tx1"/>
                </a:solidFill>
                <a:latin typeface="Arial" charset="0"/>
                <a:ea typeface="ヒラギノ角ゴ Pro W3" charset="-128"/>
              </a:defRPr>
            </a:lvl3pPr>
            <a:lvl4pPr marL="1600200" indent="-228600">
              <a:spcBef>
                <a:spcPct val="20000"/>
              </a:spcBef>
              <a:buChar char="–"/>
              <a:defRPr sz="2000">
                <a:solidFill>
                  <a:schemeClr val="tx1"/>
                </a:solidFill>
                <a:latin typeface="Arial" charset="0"/>
                <a:ea typeface="ヒラギノ角ゴ Pro W3" charset="-128"/>
              </a:defRPr>
            </a:lvl4pPr>
            <a:lvl5pPr marL="2057400" indent="-228600">
              <a:spcBef>
                <a:spcPct val="20000"/>
              </a:spcBef>
              <a:buChar char="»"/>
              <a:defRPr sz="2000">
                <a:solidFill>
                  <a:schemeClr val="tx1"/>
                </a:solidFill>
                <a:latin typeface="Arial"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charset="-128"/>
              </a:defRPr>
            </a:lvl9pPr>
          </a:lstStyle>
          <a:p>
            <a:pPr lvl="1" eaLnBrk="1" hangingPunct="1">
              <a:spcBef>
                <a:spcPct val="0"/>
              </a:spcBef>
              <a:buClr>
                <a:srgbClr val="F47920"/>
              </a:buClr>
              <a:buFont typeface="Wingdings" charset="2"/>
              <a:buChar char="§"/>
            </a:pPr>
            <a:r>
              <a:rPr lang="en-GB" altLang="en-US" dirty="0"/>
              <a:t>Close doors when leaving rooms</a:t>
            </a:r>
          </a:p>
          <a:p>
            <a:pPr lvl="1" eaLnBrk="1" hangingPunct="1">
              <a:spcBef>
                <a:spcPct val="0"/>
              </a:spcBef>
              <a:spcAft>
                <a:spcPct val="50000"/>
              </a:spcAft>
              <a:buClr>
                <a:srgbClr val="F47920"/>
              </a:buClr>
              <a:buFont typeface="Wingdings" charset="2"/>
              <a:buChar char="§"/>
            </a:pPr>
            <a:endParaRPr lang="en-GB" altLang="en-US" sz="2100" dirty="0">
              <a:solidFill>
                <a:srgbClr val="000000"/>
              </a:solidFill>
            </a:endParaRPr>
          </a:p>
        </p:txBody>
      </p:sp>
      <p:sp>
        <p:nvSpPr>
          <p:cNvPr id="2" name="TextBox 1"/>
          <p:cNvSpPr txBox="1"/>
          <p:nvPr/>
        </p:nvSpPr>
        <p:spPr>
          <a:xfrm>
            <a:off x="495946" y="5943600"/>
            <a:ext cx="8074617" cy="461665"/>
          </a:xfrm>
          <a:prstGeom prst="rect">
            <a:avLst/>
          </a:prstGeom>
          <a:noFill/>
        </p:spPr>
        <p:txBody>
          <a:bodyPr wrap="square" rtlCol="0">
            <a:spAutoFit/>
          </a:bodyPr>
          <a:lstStyle/>
          <a:p>
            <a:r>
              <a:rPr lang="en-GB" dirty="0"/>
              <a:t>  </a:t>
            </a:r>
            <a:r>
              <a:rPr lang="en-GB" dirty="0">
                <a:solidFill>
                  <a:schemeClr val="accent3"/>
                </a:solidFill>
              </a:rPr>
              <a:t>GET OUT, STAY OUT, GET THE FIRE BRIGADE OUT!</a:t>
            </a:r>
          </a:p>
        </p:txBody>
      </p:sp>
    </p:spTree>
    <p:extLst>
      <p:ext uri="{BB962C8B-B14F-4D97-AF65-F5344CB8AC3E}">
        <p14:creationId xmlns:p14="http://schemas.microsoft.com/office/powerpoint/2010/main" val="116567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1548170"/>
            <a:ext cx="7772400" cy="743919"/>
          </a:xfrm>
        </p:spPr>
        <p:txBody>
          <a:bodyPr>
            <a:normAutofit/>
          </a:bodyPr>
          <a:lstStyle/>
          <a:p>
            <a:r>
              <a:rPr lang="en-GB" sz="2800" dirty="0"/>
              <a:t>                                  Water Safety</a:t>
            </a:r>
          </a:p>
        </p:txBody>
      </p:sp>
      <p:sp>
        <p:nvSpPr>
          <p:cNvPr id="3" name="Subtitle 2"/>
          <p:cNvSpPr>
            <a:spLocks noGrp="1"/>
          </p:cNvSpPr>
          <p:nvPr>
            <p:ph type="subTitle" idx="1"/>
          </p:nvPr>
        </p:nvSpPr>
        <p:spPr>
          <a:xfrm>
            <a:off x="955888" y="2833052"/>
            <a:ext cx="7789653" cy="3657599"/>
          </a:xfrm>
        </p:spPr>
        <p:txBody>
          <a:bodyPr>
            <a:normAutofit/>
          </a:bodyPr>
          <a:lstStyle/>
          <a:p>
            <a:endParaRPr lang="en-GB" sz="2400" dirty="0"/>
          </a:p>
        </p:txBody>
      </p:sp>
      <p:pic>
        <p:nvPicPr>
          <p:cNvPr id="4" name="Picture 2" descr="C:\Users\02463\AppData\Local\Microsoft\Windows\Temporary Internet Files\Content.IE5\UGJSFA45\PL-2081.JPG">
            <a:extLst>
              <a:ext uri="{FF2B5EF4-FFF2-40B4-BE49-F238E27FC236}">
                <a16:creationId xmlns:a16="http://schemas.microsoft.com/office/drawing/2014/main" id="{4C81CC2C-8B30-4110-B965-DA2F348BC4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17" y="2403210"/>
            <a:ext cx="7143695" cy="353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5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21" y="1375198"/>
            <a:ext cx="7762875" cy="590310"/>
          </a:xfrm>
        </p:spPr>
        <p:txBody>
          <a:bodyPr>
            <a:noAutofit/>
          </a:bodyPr>
          <a:lstStyle/>
          <a:p>
            <a:r>
              <a:rPr lang="en-GB" sz="2800" dirty="0"/>
              <a:t>Open water…..spot the hazards?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947" y="2045776"/>
            <a:ext cx="8136610" cy="4448014"/>
          </a:xfrm>
        </p:spPr>
      </p:pic>
    </p:spTree>
  </p:cSld>
  <p:clrMapOvr>
    <a:masterClrMapping/>
  </p:clrMapOvr>
</p:sld>
</file>

<file path=ppt/theme/theme1.xml><?xml version="1.0" encoding="utf-8"?>
<a:theme xmlns:a="http://schemas.openxmlformats.org/drawingml/2006/main" name="002 Corporate PowerPoint template -Text Only - 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94304df-64f8-48d7-8ac4-3ea19aeda2ec"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05511BDA6FBD449AC51F9FACBFFE517" ma:contentTypeVersion="9" ma:contentTypeDescription="Create a new document." ma:contentTypeScope="" ma:versionID="da87cb71cb95832f4473a33b3c054752">
  <xsd:schema xmlns:xsd="http://www.w3.org/2001/XMLSchema" xmlns:xs="http://www.w3.org/2001/XMLSchema" xmlns:p="http://schemas.microsoft.com/office/2006/metadata/properties" xmlns:ns2="1089238d-0485-450b-90d1-0e68eeb5c18b" xmlns:ns3="4147939c-ef05-4165-b45f-894bc0593822" targetNamespace="http://schemas.microsoft.com/office/2006/metadata/properties" ma:root="true" ma:fieldsID="acca1b3bd7e2879cc0b8f700febe86f0" ns2:_="" ns3:_="">
    <xsd:import namespace="1089238d-0485-450b-90d1-0e68eeb5c18b"/>
    <xsd:import namespace="4147939c-ef05-4165-b45f-894bc05938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9238d-0485-450b-90d1-0e68eeb5c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47939c-ef05-4165-b45f-894bc05938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6AA01B-ABD7-4BD9-B81D-EBDD6039D2A3}">
  <ds:schemaRefs>
    <ds:schemaRef ds:uri="http://schemas.microsoft.com/sharepoint/v3/contenttype/forms"/>
  </ds:schemaRefs>
</ds:datastoreItem>
</file>

<file path=customXml/itemProps2.xml><?xml version="1.0" encoding="utf-8"?>
<ds:datastoreItem xmlns:ds="http://schemas.openxmlformats.org/officeDocument/2006/customXml" ds:itemID="{CDAFED7F-CEE6-469E-930E-C9A552FB27A1}">
  <ds:schemaRefs>
    <ds:schemaRef ds:uri="Microsoft.SharePoint.Taxonomy.ContentTypeSync"/>
  </ds:schemaRefs>
</ds:datastoreItem>
</file>

<file path=customXml/itemProps3.xml><?xml version="1.0" encoding="utf-8"?>
<ds:datastoreItem xmlns:ds="http://schemas.openxmlformats.org/officeDocument/2006/customXml" ds:itemID="{EB675A84-9508-45DE-8F77-B1D139A29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9238d-0485-450b-90d1-0e68eeb5c18b"/>
    <ds:schemaRef ds:uri="4147939c-ef05-4165-b45f-894bc0593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BD7876-AED2-4909-8F80-6ABCDA1174C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147939c-ef05-4165-b45f-894bc0593822"/>
    <ds:schemaRef ds:uri="http://purl.org/dc/elements/1.1/"/>
    <ds:schemaRef ds:uri="1089238d-0485-450b-90d1-0e68eeb5c1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002 Corporate PowerPoint template -Text Only - Blue</Template>
  <TotalTime>831</TotalTime>
  <Words>1544</Words>
  <Application>Microsoft Office PowerPoint</Application>
  <PresentationFormat>On-screen Show (4:3)</PresentationFormat>
  <Paragraphs>197</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002 Corporate PowerPoint template -Text Only - Blue</vt:lpstr>
      <vt:lpstr>                      Fire &amp; Water Safety For Schools</vt:lpstr>
      <vt:lpstr>WHAT COULD START A FIRE AT HOME?</vt:lpstr>
      <vt:lpstr>WHAT WOULD WAKE YOU UP…</vt:lpstr>
      <vt:lpstr>SMOKE ALARMS</vt:lpstr>
      <vt:lpstr>PowerPoint Presentation</vt:lpstr>
      <vt:lpstr>FIRE DRILLS</vt:lpstr>
      <vt:lpstr>                        In the event of a fire!</vt:lpstr>
      <vt:lpstr>                                  Water Safety</vt:lpstr>
      <vt:lpstr>Open water…..spot the hazards?</vt:lpstr>
      <vt:lpstr>Open water…..spot the hazards?</vt:lpstr>
      <vt:lpstr>          How the Fire Service prepares for open water incidents</vt:lpstr>
      <vt:lpstr>          How the Fire Service prepares for open water incidents </vt:lpstr>
      <vt:lpstr>          How the Fire Service prepares for open water incidents </vt:lpstr>
      <vt:lpstr>PowerPoint Presentation</vt:lpstr>
      <vt:lpstr>PowerPoint Presentation</vt:lpstr>
      <vt:lpstr>What are you getting in to?</vt:lpstr>
      <vt:lpstr>Water looks different in the winter…..</vt:lpstr>
      <vt:lpstr>                       So where should you swim?</vt:lpstr>
      <vt:lpstr>PowerPoint Presentation</vt:lpstr>
      <vt:lpstr>On holiday on the beach…..what  do the flags mean?</vt:lpstr>
      <vt:lpstr>             The Water Safety Code</vt:lpstr>
      <vt:lpstr>       If you do get in trouble…..don’t fight, FLOAT</vt:lpstr>
      <vt:lpstr>Summary</vt:lpstr>
    </vt:vector>
  </TitlesOfParts>
  <Company>North Yorkshire Fire and Rescue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Schools Water Presentation</dc:title>
  <dc:creator>Adele Kendall</dc:creator>
  <cp:lastModifiedBy>Steven Newton</cp:lastModifiedBy>
  <cp:revision>150</cp:revision>
  <cp:lastPrinted>2011-05-16T10:14:35Z</cp:lastPrinted>
  <dcterms:created xsi:type="dcterms:W3CDTF">2017-08-29T11:48:03Z</dcterms:created>
  <dcterms:modified xsi:type="dcterms:W3CDTF">2021-03-25T08:56:17Z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0x010100A05511BDA6FBD449AC51F9FACBFFE517</vt:lpwstr>
  </property>
  <property fmtid="{D5CDD505-2E9C-101B-9397-08002B2CF9AE}" pid="3" name="_dlc_DocIdItemGuid">
    <vt:lpwstr>b778671a-7fc3-49d9-8e9d-71c5fc39ae57</vt:lpwstr>
  </property>
  <property fmtid="{D5CDD505-2E9C-101B-9397-08002B2CF9AE}" pid="4" name="Category">
    <vt:lpwstr>New design</vt:lpwstr>
  </property>
</Properties>
</file>